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64" r:id="rId3"/>
    <p:sldId id="259" r:id="rId4"/>
    <p:sldId id="258" r:id="rId5"/>
    <p:sldId id="296" r:id="rId6"/>
    <p:sldId id="260" r:id="rId7"/>
    <p:sldId id="261" r:id="rId8"/>
    <p:sldId id="270" r:id="rId9"/>
    <p:sldId id="263" r:id="rId10"/>
    <p:sldId id="265" r:id="rId11"/>
    <p:sldId id="301" r:id="rId12"/>
    <p:sldId id="302" r:id="rId13"/>
    <p:sldId id="303" r:id="rId14"/>
    <p:sldId id="266" r:id="rId15"/>
    <p:sldId id="304" r:id="rId16"/>
    <p:sldId id="305" r:id="rId17"/>
    <p:sldId id="307" r:id="rId18"/>
    <p:sldId id="272" r:id="rId19"/>
    <p:sldId id="269" r:id="rId20"/>
    <p:sldId id="308" r:id="rId21"/>
    <p:sldId id="314" r:id="rId22"/>
    <p:sldId id="309" r:id="rId23"/>
    <p:sldId id="310" r:id="rId24"/>
    <p:sldId id="311" r:id="rId25"/>
    <p:sldId id="273" r:id="rId26"/>
    <p:sldId id="280" r:id="rId27"/>
    <p:sldId id="295" r:id="rId28"/>
    <p:sldId id="281" r:id="rId29"/>
    <p:sldId id="282" r:id="rId30"/>
    <p:sldId id="284" r:id="rId31"/>
    <p:sldId id="287" r:id="rId32"/>
    <p:sldId id="285" r:id="rId33"/>
    <p:sldId id="286" r:id="rId34"/>
    <p:sldId id="313"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B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D745D-47E8-465F-86C1-9656FDC090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A972633D-159B-498C-8034-859F3B3E77F2}">
      <dgm:prSet/>
      <dgm:spPr/>
      <dgm:t>
        <a:bodyPr/>
        <a:lstStyle/>
        <a:p>
          <a:r>
            <a:rPr lang="tr-TR" b="1" dirty="0">
              <a:solidFill>
                <a:schemeClr val="accent3">
                  <a:lumMod val="75000"/>
                </a:schemeClr>
              </a:solidFill>
              <a:latin typeface="Calibri" panose="020F0502020204030204" pitchFamily="34" charset="0"/>
              <a:cs typeface="Calibri" panose="020F0502020204030204" pitchFamily="34" charset="0"/>
            </a:rPr>
            <a:t>MESLEKİ VE TEKNİK ANADOLU LİSELERİ</a:t>
          </a:r>
        </a:p>
      </dgm:t>
    </dgm:pt>
    <dgm:pt modelId="{0AE50E99-26CA-4696-8610-4CA957C0CF2D}" type="sibTrans" cxnId="{3F395583-B2B9-4167-A8CA-BEF0A25151DD}">
      <dgm:prSet/>
      <dgm:spPr/>
      <dgm:t>
        <a:bodyPr/>
        <a:lstStyle/>
        <a:p>
          <a:endParaRPr lang="tr-TR"/>
        </a:p>
      </dgm:t>
    </dgm:pt>
    <dgm:pt modelId="{06F1F66D-C731-4A13-B1A7-146668940AF2}" type="parTrans" cxnId="{3F395583-B2B9-4167-A8CA-BEF0A25151DD}">
      <dgm:prSet/>
      <dgm:spPr/>
      <dgm:t>
        <a:bodyPr/>
        <a:lstStyle/>
        <a:p>
          <a:endParaRPr lang="tr-TR"/>
        </a:p>
      </dgm:t>
    </dgm:pt>
    <dgm:pt modelId="{24631719-121B-409C-B300-D8388A78B626}">
      <dgm:prSet/>
      <dgm:spPr/>
      <dgm:t>
        <a:bodyPr/>
        <a:lstStyle/>
        <a:p>
          <a:r>
            <a:rPr lang="tr-TR" dirty="0">
              <a:latin typeface="Calibri" panose="020F0502020204030204" pitchFamily="34" charset="0"/>
              <a:cs typeface="Calibri" panose="020F0502020204030204" pitchFamily="34" charset="0"/>
            </a:rPr>
            <a:t>YEREL YERLEŞTİRME</a:t>
          </a:r>
        </a:p>
      </dgm:t>
    </dgm:pt>
    <dgm:pt modelId="{12C8D099-E810-45D8-B837-86848AA2DF90}" type="sibTrans" cxnId="{9B86139A-68AE-48E5-9EE7-593095D57704}">
      <dgm:prSet/>
      <dgm:spPr/>
      <dgm:t>
        <a:bodyPr/>
        <a:lstStyle/>
        <a:p>
          <a:endParaRPr lang="tr-TR"/>
        </a:p>
      </dgm:t>
    </dgm:pt>
    <dgm:pt modelId="{2A6CEFD3-5F44-4F08-A3C0-070801EB46E8}" type="parTrans" cxnId="{9B86139A-68AE-48E5-9EE7-593095D57704}">
      <dgm:prSet/>
      <dgm:spPr/>
      <dgm:t>
        <a:bodyPr/>
        <a:lstStyle/>
        <a:p>
          <a:endParaRPr lang="tr-TR"/>
        </a:p>
      </dgm:t>
    </dgm:pt>
    <dgm:pt modelId="{E784965B-1102-4250-A9EA-07AA6E5B6FAE}">
      <dgm:prSet/>
      <dgm:spPr/>
      <dgm:t>
        <a:bodyPr/>
        <a:lstStyle/>
        <a:p>
          <a:r>
            <a:rPr lang="tr-TR" dirty="0">
              <a:latin typeface="Calibri" panose="020F0502020204030204" pitchFamily="34" charset="0"/>
              <a:cs typeface="Calibri" panose="020F0502020204030204" pitchFamily="34" charset="0"/>
            </a:rPr>
            <a:t>ANADOLU İMAM HATİP LİSELERİ</a:t>
          </a:r>
        </a:p>
      </dgm:t>
    </dgm:pt>
    <dgm:pt modelId="{AD27378F-A283-4B38-AB34-4A67C36D99C1}" type="sibTrans" cxnId="{F803CB59-81FD-42DC-BCB3-94EA52FE22A5}">
      <dgm:prSet/>
      <dgm:spPr/>
      <dgm:t>
        <a:bodyPr/>
        <a:lstStyle/>
        <a:p>
          <a:endParaRPr lang="tr-TR"/>
        </a:p>
      </dgm:t>
    </dgm:pt>
    <dgm:pt modelId="{1D5A5E61-CB22-4751-A5D1-CA9535C025B7}" type="parTrans" cxnId="{F803CB59-81FD-42DC-BCB3-94EA52FE22A5}">
      <dgm:prSet/>
      <dgm:spPr/>
      <dgm:t>
        <a:bodyPr/>
        <a:lstStyle/>
        <a:p>
          <a:endParaRPr lang="tr-TR"/>
        </a:p>
      </dgm:t>
    </dgm:pt>
    <dgm:pt modelId="{99F65B4C-6FDA-476D-AEF7-FBA3BC2970F2}">
      <dgm:prSet/>
      <dgm:spPr/>
      <dgm:t>
        <a:bodyPr/>
        <a:lstStyle/>
        <a:p>
          <a:r>
            <a:rPr lang="tr-TR" dirty="0">
              <a:latin typeface="Calibri" panose="020F0502020204030204" pitchFamily="34" charset="0"/>
              <a:cs typeface="Calibri" panose="020F0502020204030204" pitchFamily="34" charset="0"/>
            </a:rPr>
            <a:t>YEREL YERLEŞTİRME</a:t>
          </a:r>
        </a:p>
      </dgm:t>
    </dgm:pt>
    <dgm:pt modelId="{869C5B44-8A4C-44FA-9C7C-CBED3EB02047}" type="sibTrans" cxnId="{D5CB2CC8-4AA9-4026-A9C2-0BA9634C3B2A}">
      <dgm:prSet/>
      <dgm:spPr/>
      <dgm:t>
        <a:bodyPr/>
        <a:lstStyle/>
        <a:p>
          <a:endParaRPr lang="tr-TR"/>
        </a:p>
      </dgm:t>
    </dgm:pt>
    <dgm:pt modelId="{62FFF553-1238-40A0-99E1-CF8E0210A33F}" type="parTrans" cxnId="{D5CB2CC8-4AA9-4026-A9C2-0BA9634C3B2A}">
      <dgm:prSet/>
      <dgm:spPr/>
      <dgm:t>
        <a:bodyPr/>
        <a:lstStyle/>
        <a:p>
          <a:endParaRPr lang="tr-TR"/>
        </a:p>
      </dgm:t>
    </dgm:pt>
    <dgm:pt modelId="{BD56DFD0-42FA-4A2C-AD40-F7B090293573}">
      <dgm:prSet/>
      <dgm:spPr/>
      <dgm:t>
        <a:bodyPr/>
        <a:lstStyle/>
        <a:p>
          <a:r>
            <a:rPr lang="tr-TR" dirty="0">
              <a:latin typeface="Calibri" panose="020F0502020204030204" pitchFamily="34" charset="0"/>
              <a:cs typeface="Calibri" panose="020F0502020204030204" pitchFamily="34" charset="0"/>
            </a:rPr>
            <a:t>ANADOLU LİSELERİ</a:t>
          </a:r>
        </a:p>
      </dgm:t>
    </dgm:pt>
    <dgm:pt modelId="{3DAA9D4D-2F18-4396-BAFE-3102AA68C34C}" type="sibTrans" cxnId="{4D2C428E-5F18-4D3D-809F-F14ADEF49726}">
      <dgm:prSet/>
      <dgm:spPr/>
      <dgm:t>
        <a:bodyPr/>
        <a:lstStyle/>
        <a:p>
          <a:endParaRPr lang="tr-TR"/>
        </a:p>
      </dgm:t>
    </dgm:pt>
    <dgm:pt modelId="{599E746A-55B9-4424-ADCA-FF543D27D83B}" type="parTrans" cxnId="{4D2C428E-5F18-4D3D-809F-F14ADEF49726}">
      <dgm:prSet/>
      <dgm:spPr/>
      <dgm:t>
        <a:bodyPr/>
        <a:lstStyle/>
        <a:p>
          <a:endParaRPr lang="tr-TR"/>
        </a:p>
      </dgm:t>
    </dgm:pt>
    <dgm:pt modelId="{F187213D-5AF4-4918-8DE7-D8E221F1713C}">
      <dgm:prSet/>
      <dgm:spPr/>
      <dgm:t>
        <a:bodyPr/>
        <a:lstStyle/>
        <a:p>
          <a:r>
            <a:rPr lang="tr-TR" dirty="0">
              <a:latin typeface="Calibri" panose="020F0502020204030204" pitchFamily="34" charset="0"/>
              <a:cs typeface="Calibri" panose="020F0502020204030204" pitchFamily="34" charset="0"/>
            </a:rPr>
            <a:t>YEREL YERLEŞTİRME</a:t>
          </a:r>
        </a:p>
      </dgm:t>
    </dgm:pt>
    <dgm:pt modelId="{A7853C3E-8F61-48A5-B898-E435D68AB6C4}" type="sibTrans" cxnId="{D5F1E6C9-39DB-4680-8178-6888642DA823}">
      <dgm:prSet/>
      <dgm:spPr/>
      <dgm:t>
        <a:bodyPr/>
        <a:lstStyle/>
        <a:p>
          <a:endParaRPr lang="tr-TR"/>
        </a:p>
      </dgm:t>
    </dgm:pt>
    <dgm:pt modelId="{91B37AF0-318C-4EF5-9DE9-1B0B2F377010}" type="parTrans" cxnId="{D5F1E6C9-39DB-4680-8178-6888642DA823}">
      <dgm:prSet/>
      <dgm:spPr/>
      <dgm:t>
        <a:bodyPr/>
        <a:lstStyle/>
        <a:p>
          <a:endParaRPr lang="tr-TR"/>
        </a:p>
      </dgm:t>
    </dgm:pt>
    <dgm:pt modelId="{4BEA47E5-6537-4C3E-AE46-4504668E99D9}" type="pres">
      <dgm:prSet presAssocID="{53FD745D-47E8-465F-86C1-9656FDC090C6}" presName="linearFlow" presStyleCnt="0">
        <dgm:presLayoutVars>
          <dgm:dir/>
          <dgm:animLvl val="lvl"/>
          <dgm:resizeHandles val="exact"/>
        </dgm:presLayoutVars>
      </dgm:prSet>
      <dgm:spPr/>
      <dgm:t>
        <a:bodyPr/>
        <a:lstStyle/>
        <a:p>
          <a:endParaRPr lang="tr-TR"/>
        </a:p>
      </dgm:t>
    </dgm:pt>
    <dgm:pt modelId="{B368E35B-34E3-4511-8CE7-F27D906DDACD}" type="pres">
      <dgm:prSet presAssocID="{F187213D-5AF4-4918-8DE7-D8E221F1713C}" presName="composite" presStyleCnt="0"/>
      <dgm:spPr/>
    </dgm:pt>
    <dgm:pt modelId="{83B5A76E-6974-46BE-8CA2-2E61DF310224}" type="pres">
      <dgm:prSet presAssocID="{F187213D-5AF4-4918-8DE7-D8E221F1713C}" presName="parentText" presStyleLbl="alignNode1" presStyleIdx="0" presStyleCnt="3">
        <dgm:presLayoutVars>
          <dgm:chMax val="1"/>
          <dgm:bulletEnabled val="1"/>
        </dgm:presLayoutVars>
      </dgm:prSet>
      <dgm:spPr/>
      <dgm:t>
        <a:bodyPr/>
        <a:lstStyle/>
        <a:p>
          <a:endParaRPr lang="tr-TR"/>
        </a:p>
      </dgm:t>
    </dgm:pt>
    <dgm:pt modelId="{A2BAC6DF-7F09-4CEF-B9EE-CE1569D0E474}" type="pres">
      <dgm:prSet presAssocID="{F187213D-5AF4-4918-8DE7-D8E221F1713C}" presName="descendantText" presStyleLbl="alignAcc1" presStyleIdx="0" presStyleCnt="3" custLinFactNeighborX="21" custLinFactNeighborY="-79">
        <dgm:presLayoutVars>
          <dgm:bulletEnabled val="1"/>
        </dgm:presLayoutVars>
      </dgm:prSet>
      <dgm:spPr/>
      <dgm:t>
        <a:bodyPr/>
        <a:lstStyle/>
        <a:p>
          <a:endParaRPr lang="tr-TR"/>
        </a:p>
      </dgm:t>
    </dgm:pt>
    <dgm:pt modelId="{B8B183A7-E65A-4CD9-8561-EC2FE3B7519F}" type="pres">
      <dgm:prSet presAssocID="{A7853C3E-8F61-48A5-B898-E435D68AB6C4}" presName="sp" presStyleCnt="0"/>
      <dgm:spPr/>
    </dgm:pt>
    <dgm:pt modelId="{F91BDB27-E56B-48D8-ACAA-42E1D8ACB69E}" type="pres">
      <dgm:prSet presAssocID="{24631719-121B-409C-B300-D8388A78B626}" presName="composite" presStyleCnt="0"/>
      <dgm:spPr/>
    </dgm:pt>
    <dgm:pt modelId="{974D229E-B4F8-4A69-A75E-A802AC456183}" type="pres">
      <dgm:prSet presAssocID="{24631719-121B-409C-B300-D8388A78B626}" presName="parentText" presStyleLbl="alignNode1" presStyleIdx="1" presStyleCnt="3">
        <dgm:presLayoutVars>
          <dgm:chMax val="1"/>
          <dgm:bulletEnabled val="1"/>
        </dgm:presLayoutVars>
      </dgm:prSet>
      <dgm:spPr/>
      <dgm:t>
        <a:bodyPr/>
        <a:lstStyle/>
        <a:p>
          <a:endParaRPr lang="tr-TR"/>
        </a:p>
      </dgm:t>
    </dgm:pt>
    <dgm:pt modelId="{94804836-8A5B-447B-9A1F-285EA0CD42A0}" type="pres">
      <dgm:prSet presAssocID="{24631719-121B-409C-B300-D8388A78B626}" presName="descendantText" presStyleLbl="alignAcc1" presStyleIdx="1" presStyleCnt="3" custScaleY="103431">
        <dgm:presLayoutVars>
          <dgm:bulletEnabled val="1"/>
        </dgm:presLayoutVars>
      </dgm:prSet>
      <dgm:spPr/>
      <dgm:t>
        <a:bodyPr/>
        <a:lstStyle/>
        <a:p>
          <a:endParaRPr lang="tr-TR"/>
        </a:p>
      </dgm:t>
    </dgm:pt>
    <dgm:pt modelId="{091EDA04-0FAA-4BF8-9E92-C3B8B781A59F}" type="pres">
      <dgm:prSet presAssocID="{12C8D099-E810-45D8-B837-86848AA2DF90}" presName="sp" presStyleCnt="0"/>
      <dgm:spPr/>
    </dgm:pt>
    <dgm:pt modelId="{3AAF0725-6E2E-43A9-B4CB-1575227D4C09}" type="pres">
      <dgm:prSet presAssocID="{99F65B4C-6FDA-476D-AEF7-FBA3BC2970F2}" presName="composite" presStyleCnt="0"/>
      <dgm:spPr/>
    </dgm:pt>
    <dgm:pt modelId="{2CD006D2-96AF-4505-905E-7794182896A3}" type="pres">
      <dgm:prSet presAssocID="{99F65B4C-6FDA-476D-AEF7-FBA3BC2970F2}" presName="parentText" presStyleLbl="alignNode1" presStyleIdx="2" presStyleCnt="3">
        <dgm:presLayoutVars>
          <dgm:chMax val="1"/>
          <dgm:bulletEnabled val="1"/>
        </dgm:presLayoutVars>
      </dgm:prSet>
      <dgm:spPr/>
      <dgm:t>
        <a:bodyPr/>
        <a:lstStyle/>
        <a:p>
          <a:endParaRPr lang="tr-TR"/>
        </a:p>
      </dgm:t>
    </dgm:pt>
    <dgm:pt modelId="{D0BCF292-D2DA-4A0C-BAC9-AB5A3E6FAE79}" type="pres">
      <dgm:prSet presAssocID="{99F65B4C-6FDA-476D-AEF7-FBA3BC2970F2}" presName="descendantText" presStyleLbl="alignAcc1" presStyleIdx="2" presStyleCnt="3">
        <dgm:presLayoutVars>
          <dgm:bulletEnabled val="1"/>
        </dgm:presLayoutVars>
      </dgm:prSet>
      <dgm:spPr/>
      <dgm:t>
        <a:bodyPr/>
        <a:lstStyle/>
        <a:p>
          <a:endParaRPr lang="tr-TR"/>
        </a:p>
      </dgm:t>
    </dgm:pt>
  </dgm:ptLst>
  <dgm:cxnLst>
    <dgm:cxn modelId="{4D2C428E-5F18-4D3D-809F-F14ADEF49726}" srcId="{99F65B4C-6FDA-476D-AEF7-FBA3BC2970F2}" destId="{BD56DFD0-42FA-4A2C-AD40-F7B090293573}" srcOrd="0" destOrd="0" parTransId="{599E746A-55B9-4424-ADCA-FF543D27D83B}" sibTransId="{3DAA9D4D-2F18-4396-BAFE-3102AA68C34C}"/>
    <dgm:cxn modelId="{6A68CE7A-CADC-4DBD-8CCE-40C8595B5E1D}" type="presOf" srcId="{53FD745D-47E8-465F-86C1-9656FDC090C6}" destId="{4BEA47E5-6537-4C3E-AE46-4504668E99D9}" srcOrd="0" destOrd="0" presId="urn:microsoft.com/office/officeart/2005/8/layout/chevron2"/>
    <dgm:cxn modelId="{8FBBDFCF-2E98-451E-953E-26B32DA850AA}" type="presOf" srcId="{A972633D-159B-498C-8034-859F3B3E77F2}" destId="{A2BAC6DF-7F09-4CEF-B9EE-CE1569D0E474}" srcOrd="0" destOrd="0" presId="urn:microsoft.com/office/officeart/2005/8/layout/chevron2"/>
    <dgm:cxn modelId="{9B86139A-68AE-48E5-9EE7-593095D57704}" srcId="{53FD745D-47E8-465F-86C1-9656FDC090C6}" destId="{24631719-121B-409C-B300-D8388A78B626}" srcOrd="1" destOrd="0" parTransId="{2A6CEFD3-5F44-4F08-A3C0-070801EB46E8}" sibTransId="{12C8D099-E810-45D8-B837-86848AA2DF90}"/>
    <dgm:cxn modelId="{6B60ED3F-7E9D-434A-BA08-C9DC5917D916}" type="presOf" srcId="{24631719-121B-409C-B300-D8388A78B626}" destId="{974D229E-B4F8-4A69-A75E-A802AC456183}" srcOrd="0" destOrd="0" presId="urn:microsoft.com/office/officeart/2005/8/layout/chevron2"/>
    <dgm:cxn modelId="{4EA96456-2661-4D7A-B9B6-81AE7BCF5BC6}" type="presOf" srcId="{E784965B-1102-4250-A9EA-07AA6E5B6FAE}" destId="{94804836-8A5B-447B-9A1F-285EA0CD42A0}" srcOrd="0" destOrd="0" presId="urn:microsoft.com/office/officeart/2005/8/layout/chevron2"/>
    <dgm:cxn modelId="{E3C58721-41D1-4991-AC4F-C902B4F292AC}" type="presOf" srcId="{F187213D-5AF4-4918-8DE7-D8E221F1713C}" destId="{83B5A76E-6974-46BE-8CA2-2E61DF310224}" srcOrd="0" destOrd="0" presId="urn:microsoft.com/office/officeart/2005/8/layout/chevron2"/>
    <dgm:cxn modelId="{3F395583-B2B9-4167-A8CA-BEF0A25151DD}" srcId="{F187213D-5AF4-4918-8DE7-D8E221F1713C}" destId="{A972633D-159B-498C-8034-859F3B3E77F2}" srcOrd="0" destOrd="0" parTransId="{06F1F66D-C731-4A13-B1A7-146668940AF2}" sibTransId="{0AE50E99-26CA-4696-8610-4CA957C0CF2D}"/>
    <dgm:cxn modelId="{F803CB59-81FD-42DC-BCB3-94EA52FE22A5}" srcId="{24631719-121B-409C-B300-D8388A78B626}" destId="{E784965B-1102-4250-A9EA-07AA6E5B6FAE}" srcOrd="0" destOrd="0" parTransId="{1D5A5E61-CB22-4751-A5D1-CA9535C025B7}" sibTransId="{AD27378F-A283-4B38-AB34-4A67C36D99C1}"/>
    <dgm:cxn modelId="{D5F1E6C9-39DB-4680-8178-6888642DA823}" srcId="{53FD745D-47E8-465F-86C1-9656FDC090C6}" destId="{F187213D-5AF4-4918-8DE7-D8E221F1713C}" srcOrd="0" destOrd="0" parTransId="{91B37AF0-318C-4EF5-9DE9-1B0B2F377010}" sibTransId="{A7853C3E-8F61-48A5-B898-E435D68AB6C4}"/>
    <dgm:cxn modelId="{63B70F53-A150-44E7-B002-1ECBCCFDC0E6}" type="presOf" srcId="{99F65B4C-6FDA-476D-AEF7-FBA3BC2970F2}" destId="{2CD006D2-96AF-4505-905E-7794182896A3}" srcOrd="0" destOrd="0" presId="urn:microsoft.com/office/officeart/2005/8/layout/chevron2"/>
    <dgm:cxn modelId="{D5CB2CC8-4AA9-4026-A9C2-0BA9634C3B2A}" srcId="{53FD745D-47E8-465F-86C1-9656FDC090C6}" destId="{99F65B4C-6FDA-476D-AEF7-FBA3BC2970F2}" srcOrd="2" destOrd="0" parTransId="{62FFF553-1238-40A0-99E1-CF8E0210A33F}" sibTransId="{869C5B44-8A4C-44FA-9C7C-CBED3EB02047}"/>
    <dgm:cxn modelId="{4CE7A9C1-9F2C-473B-B1E9-E45118D6C0CD}" type="presOf" srcId="{BD56DFD0-42FA-4A2C-AD40-F7B090293573}" destId="{D0BCF292-D2DA-4A0C-BAC9-AB5A3E6FAE79}" srcOrd="0" destOrd="0" presId="urn:microsoft.com/office/officeart/2005/8/layout/chevron2"/>
    <dgm:cxn modelId="{72DAB188-8267-4AC5-9773-77DB405E4449}" type="presParOf" srcId="{4BEA47E5-6537-4C3E-AE46-4504668E99D9}" destId="{B368E35B-34E3-4511-8CE7-F27D906DDACD}" srcOrd="0" destOrd="0" presId="urn:microsoft.com/office/officeart/2005/8/layout/chevron2"/>
    <dgm:cxn modelId="{50C2F76A-DB5D-4A07-A92D-954AE7072439}" type="presParOf" srcId="{B368E35B-34E3-4511-8CE7-F27D906DDACD}" destId="{83B5A76E-6974-46BE-8CA2-2E61DF310224}" srcOrd="0" destOrd="0" presId="urn:microsoft.com/office/officeart/2005/8/layout/chevron2"/>
    <dgm:cxn modelId="{504A43C8-FFD4-4E7B-8855-1BE2BAC99DFC}" type="presParOf" srcId="{B368E35B-34E3-4511-8CE7-F27D906DDACD}" destId="{A2BAC6DF-7F09-4CEF-B9EE-CE1569D0E474}" srcOrd="1" destOrd="0" presId="urn:microsoft.com/office/officeart/2005/8/layout/chevron2"/>
    <dgm:cxn modelId="{8E157D0B-DDAB-4387-A589-F52203C876D7}" type="presParOf" srcId="{4BEA47E5-6537-4C3E-AE46-4504668E99D9}" destId="{B8B183A7-E65A-4CD9-8561-EC2FE3B7519F}" srcOrd="1" destOrd="0" presId="urn:microsoft.com/office/officeart/2005/8/layout/chevron2"/>
    <dgm:cxn modelId="{9DF89CA0-2BFD-40C0-9182-50E5FAAE0A44}" type="presParOf" srcId="{4BEA47E5-6537-4C3E-AE46-4504668E99D9}" destId="{F91BDB27-E56B-48D8-ACAA-42E1D8ACB69E}" srcOrd="2" destOrd="0" presId="urn:microsoft.com/office/officeart/2005/8/layout/chevron2"/>
    <dgm:cxn modelId="{F3180EFB-C6DE-40EA-B952-B48F0AFBFDDA}" type="presParOf" srcId="{F91BDB27-E56B-48D8-ACAA-42E1D8ACB69E}" destId="{974D229E-B4F8-4A69-A75E-A802AC456183}" srcOrd="0" destOrd="0" presId="urn:microsoft.com/office/officeart/2005/8/layout/chevron2"/>
    <dgm:cxn modelId="{A9572040-43B2-4887-866E-0539F9379B80}" type="presParOf" srcId="{F91BDB27-E56B-48D8-ACAA-42E1D8ACB69E}" destId="{94804836-8A5B-447B-9A1F-285EA0CD42A0}" srcOrd="1" destOrd="0" presId="urn:microsoft.com/office/officeart/2005/8/layout/chevron2"/>
    <dgm:cxn modelId="{8D2526C0-EBCB-4505-BDFA-6B46689A6D74}" type="presParOf" srcId="{4BEA47E5-6537-4C3E-AE46-4504668E99D9}" destId="{091EDA04-0FAA-4BF8-9E92-C3B8B781A59F}" srcOrd="3" destOrd="0" presId="urn:microsoft.com/office/officeart/2005/8/layout/chevron2"/>
    <dgm:cxn modelId="{A45DA9C2-8979-4850-803E-993419F31B85}" type="presParOf" srcId="{4BEA47E5-6537-4C3E-AE46-4504668E99D9}" destId="{3AAF0725-6E2E-43A9-B4CB-1575227D4C09}" srcOrd="4" destOrd="0" presId="urn:microsoft.com/office/officeart/2005/8/layout/chevron2"/>
    <dgm:cxn modelId="{C35D3FA3-B2FD-4C39-A351-53D65FEE8432}" type="presParOf" srcId="{3AAF0725-6E2E-43A9-B4CB-1575227D4C09}" destId="{2CD006D2-96AF-4505-905E-7794182896A3}" srcOrd="0" destOrd="0" presId="urn:microsoft.com/office/officeart/2005/8/layout/chevron2"/>
    <dgm:cxn modelId="{409649BE-D707-4847-A29B-06E23FD71D14}" type="presParOf" srcId="{3AAF0725-6E2E-43A9-B4CB-1575227D4C09}" destId="{D0BCF292-D2DA-4A0C-BAC9-AB5A3E6FAE7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FD745D-47E8-465F-86C1-9656FDC090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24FC0405-5591-4824-A2BD-1E9E43CBCC4F}">
      <dgm:prSet phldrT="[Metin]" custT="1"/>
      <dgm:spPr/>
      <dgm:t>
        <a:bodyPr/>
        <a:lstStyle/>
        <a:p>
          <a:r>
            <a:rPr lang="tr-TR" sz="1200" dirty="0">
              <a:latin typeface="Calibri" panose="020F0502020204030204" pitchFamily="34" charset="0"/>
              <a:cs typeface="Calibri" panose="020F0502020204030204" pitchFamily="34" charset="0"/>
            </a:rPr>
            <a:t>SINAVLA GİRİLEN LİSELER</a:t>
          </a:r>
        </a:p>
      </dgm:t>
    </dgm:pt>
    <dgm:pt modelId="{3D4AC894-B1DA-462B-9C15-948C39BF6A1A}" type="parTrans" cxnId="{FF0FE28F-8A7F-448C-9542-181F596FE792}">
      <dgm:prSet/>
      <dgm:spPr/>
      <dgm:t>
        <a:bodyPr/>
        <a:lstStyle/>
        <a:p>
          <a:endParaRPr lang="tr-TR"/>
        </a:p>
      </dgm:t>
    </dgm:pt>
    <dgm:pt modelId="{EAFD6D02-1CBD-461A-AD99-D2AF7A25EA12}" type="sibTrans" cxnId="{FF0FE28F-8A7F-448C-9542-181F596FE792}">
      <dgm:prSet/>
      <dgm:spPr/>
      <dgm:t>
        <a:bodyPr/>
        <a:lstStyle/>
        <a:p>
          <a:endParaRPr lang="tr-TR"/>
        </a:p>
      </dgm:t>
    </dgm:pt>
    <dgm:pt modelId="{FE882A6F-9CA1-4879-8CFF-6584FCB75D54}">
      <dgm:prSet phldrT="[Metin]" custT="1"/>
      <dgm:spPr/>
      <dgm:t>
        <a:bodyPr/>
        <a:lstStyle/>
        <a:p>
          <a:r>
            <a:rPr lang="tr-TR" sz="2800" b="1" dirty="0">
              <a:solidFill>
                <a:schemeClr val="accent3">
                  <a:lumMod val="75000"/>
                </a:schemeClr>
              </a:solidFill>
              <a:latin typeface="Calibri" panose="020F0502020204030204" pitchFamily="34" charset="0"/>
              <a:cs typeface="Calibri" panose="020F0502020204030204" pitchFamily="34" charset="0"/>
            </a:rPr>
            <a:t>MESLEKİ VE TEKNİK ANADOLU  LİSELERİNİN TEKNİK PROGRAMLARI</a:t>
          </a:r>
        </a:p>
      </dgm:t>
    </dgm:pt>
    <dgm:pt modelId="{98CE2AEB-FDCF-4759-88A1-D9309E73C6AB}" type="parTrans" cxnId="{B0BC55C2-87F3-41F8-AAD9-B5C3368874D9}">
      <dgm:prSet/>
      <dgm:spPr/>
      <dgm:t>
        <a:bodyPr/>
        <a:lstStyle/>
        <a:p>
          <a:endParaRPr lang="tr-TR"/>
        </a:p>
      </dgm:t>
    </dgm:pt>
    <dgm:pt modelId="{B27C3EBA-5733-45B4-899B-2ED1237CE45F}" type="sibTrans" cxnId="{B0BC55C2-87F3-41F8-AAD9-B5C3368874D9}">
      <dgm:prSet/>
      <dgm:spPr/>
      <dgm:t>
        <a:bodyPr/>
        <a:lstStyle/>
        <a:p>
          <a:endParaRPr lang="tr-TR"/>
        </a:p>
      </dgm:t>
    </dgm:pt>
    <dgm:pt modelId="{24631719-121B-409C-B300-D8388A78B626}">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2A6CEFD3-5F44-4F08-A3C0-070801EB46E8}" type="parTrans" cxnId="{9B86139A-68AE-48E5-9EE7-593095D57704}">
      <dgm:prSet/>
      <dgm:spPr/>
      <dgm:t>
        <a:bodyPr/>
        <a:lstStyle/>
        <a:p>
          <a:endParaRPr lang="tr-TR"/>
        </a:p>
      </dgm:t>
    </dgm:pt>
    <dgm:pt modelId="{12C8D099-E810-45D8-B837-86848AA2DF90}" type="sibTrans" cxnId="{9B86139A-68AE-48E5-9EE7-593095D57704}">
      <dgm:prSet/>
      <dgm:spPr/>
      <dgm:t>
        <a:bodyPr/>
        <a:lstStyle/>
        <a:p>
          <a:endParaRPr lang="tr-TR"/>
        </a:p>
      </dgm:t>
    </dgm:pt>
    <dgm:pt modelId="{F187213D-5AF4-4918-8DE7-D8E221F1713C}">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91B37AF0-318C-4EF5-9DE9-1B0B2F377010}" type="parTrans" cxnId="{D5F1E6C9-39DB-4680-8178-6888642DA823}">
      <dgm:prSet/>
      <dgm:spPr/>
      <dgm:t>
        <a:bodyPr/>
        <a:lstStyle/>
        <a:p>
          <a:endParaRPr lang="tr-TR"/>
        </a:p>
      </dgm:t>
    </dgm:pt>
    <dgm:pt modelId="{A7853C3E-8F61-48A5-B898-E435D68AB6C4}" type="sibTrans" cxnId="{D5F1E6C9-39DB-4680-8178-6888642DA823}">
      <dgm:prSet/>
      <dgm:spPr/>
      <dgm:t>
        <a:bodyPr/>
        <a:lstStyle/>
        <a:p>
          <a:endParaRPr lang="tr-TR"/>
        </a:p>
      </dgm:t>
    </dgm:pt>
    <dgm:pt modelId="{99F65B4C-6FDA-476D-AEF7-FBA3BC2970F2}">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62FFF553-1238-40A0-99E1-CF8E0210A33F}" type="parTrans" cxnId="{D5CB2CC8-4AA9-4026-A9C2-0BA9634C3B2A}">
      <dgm:prSet/>
      <dgm:spPr/>
      <dgm:t>
        <a:bodyPr/>
        <a:lstStyle/>
        <a:p>
          <a:endParaRPr lang="tr-TR"/>
        </a:p>
      </dgm:t>
    </dgm:pt>
    <dgm:pt modelId="{869C5B44-8A4C-44FA-9C7C-CBED3EB02047}" type="sibTrans" cxnId="{D5CB2CC8-4AA9-4026-A9C2-0BA9634C3B2A}">
      <dgm:prSet/>
      <dgm:spPr/>
      <dgm:t>
        <a:bodyPr/>
        <a:lstStyle/>
        <a:p>
          <a:endParaRPr lang="tr-TR"/>
        </a:p>
      </dgm:t>
    </dgm:pt>
    <dgm:pt modelId="{A972633D-159B-498C-8034-859F3B3E77F2}">
      <dgm:prSet custT="1"/>
      <dgm:spPr/>
      <dgm:t>
        <a:bodyPr/>
        <a:lstStyle/>
        <a:p>
          <a:r>
            <a:rPr lang="tr-TR" sz="3200" dirty="0">
              <a:latin typeface="Calibri" panose="020F0502020204030204" pitchFamily="34" charset="0"/>
              <a:cs typeface="Calibri" panose="020F0502020204030204" pitchFamily="34" charset="0"/>
            </a:rPr>
            <a:t>FEN LİSELERİ</a:t>
          </a:r>
        </a:p>
      </dgm:t>
    </dgm:pt>
    <dgm:pt modelId="{06F1F66D-C731-4A13-B1A7-146668940AF2}" type="parTrans" cxnId="{3F395583-B2B9-4167-A8CA-BEF0A25151DD}">
      <dgm:prSet/>
      <dgm:spPr/>
      <dgm:t>
        <a:bodyPr/>
        <a:lstStyle/>
        <a:p>
          <a:endParaRPr lang="tr-TR"/>
        </a:p>
      </dgm:t>
    </dgm:pt>
    <dgm:pt modelId="{0AE50E99-26CA-4696-8610-4CA957C0CF2D}" type="sibTrans" cxnId="{3F395583-B2B9-4167-A8CA-BEF0A25151DD}">
      <dgm:prSet/>
      <dgm:spPr/>
      <dgm:t>
        <a:bodyPr/>
        <a:lstStyle/>
        <a:p>
          <a:endParaRPr lang="tr-TR"/>
        </a:p>
      </dgm:t>
    </dgm:pt>
    <dgm:pt modelId="{E784965B-1102-4250-A9EA-07AA6E5B6FAE}">
      <dgm:prSet custT="1"/>
      <dgm:spPr/>
      <dgm:t>
        <a:bodyPr/>
        <a:lstStyle/>
        <a:p>
          <a:r>
            <a:rPr lang="tr-TR" sz="3200" dirty="0">
              <a:latin typeface="Calibri" panose="020F0502020204030204" pitchFamily="34" charset="0"/>
              <a:cs typeface="Calibri" panose="020F0502020204030204" pitchFamily="34" charset="0"/>
            </a:rPr>
            <a:t>SOSYAL BİLİMLER LİSELERİ</a:t>
          </a:r>
        </a:p>
      </dgm:t>
    </dgm:pt>
    <dgm:pt modelId="{1D5A5E61-CB22-4751-A5D1-CA9535C025B7}" type="parTrans" cxnId="{F803CB59-81FD-42DC-BCB3-94EA52FE22A5}">
      <dgm:prSet/>
      <dgm:spPr/>
      <dgm:t>
        <a:bodyPr/>
        <a:lstStyle/>
        <a:p>
          <a:endParaRPr lang="tr-TR"/>
        </a:p>
      </dgm:t>
    </dgm:pt>
    <dgm:pt modelId="{AD27378F-A283-4B38-AB34-4A67C36D99C1}" type="sibTrans" cxnId="{F803CB59-81FD-42DC-BCB3-94EA52FE22A5}">
      <dgm:prSet/>
      <dgm:spPr/>
      <dgm:t>
        <a:bodyPr/>
        <a:lstStyle/>
        <a:p>
          <a:endParaRPr lang="tr-TR"/>
        </a:p>
      </dgm:t>
    </dgm:pt>
    <dgm:pt modelId="{BD56DFD0-42FA-4A2C-AD40-F7B090293573}">
      <dgm:prSet custT="1"/>
      <dgm:spPr/>
      <dgm:t>
        <a:bodyPr/>
        <a:lstStyle/>
        <a:p>
          <a:r>
            <a:rPr lang="tr-TR" sz="2800" dirty="0">
              <a:latin typeface="Calibri" panose="020F0502020204030204" pitchFamily="34" charset="0"/>
              <a:cs typeface="Calibri" panose="020F0502020204030204" pitchFamily="34" charset="0"/>
            </a:rPr>
            <a:t>PROJE ANADOLU VE ANADOLU İMAM HATİP LİSELERİ</a:t>
          </a:r>
        </a:p>
      </dgm:t>
    </dgm:pt>
    <dgm:pt modelId="{599E746A-55B9-4424-ADCA-FF543D27D83B}" type="parTrans" cxnId="{4D2C428E-5F18-4D3D-809F-F14ADEF49726}">
      <dgm:prSet/>
      <dgm:spPr/>
      <dgm:t>
        <a:bodyPr/>
        <a:lstStyle/>
        <a:p>
          <a:endParaRPr lang="tr-TR"/>
        </a:p>
      </dgm:t>
    </dgm:pt>
    <dgm:pt modelId="{3DAA9D4D-2F18-4396-BAFE-3102AA68C34C}" type="sibTrans" cxnId="{4D2C428E-5F18-4D3D-809F-F14ADEF49726}">
      <dgm:prSet/>
      <dgm:spPr/>
      <dgm:t>
        <a:bodyPr/>
        <a:lstStyle/>
        <a:p>
          <a:endParaRPr lang="tr-TR"/>
        </a:p>
      </dgm:t>
    </dgm:pt>
    <dgm:pt modelId="{4BEA47E5-6537-4C3E-AE46-4504668E99D9}" type="pres">
      <dgm:prSet presAssocID="{53FD745D-47E8-465F-86C1-9656FDC090C6}" presName="linearFlow" presStyleCnt="0">
        <dgm:presLayoutVars>
          <dgm:dir/>
          <dgm:animLvl val="lvl"/>
          <dgm:resizeHandles val="exact"/>
        </dgm:presLayoutVars>
      </dgm:prSet>
      <dgm:spPr/>
      <dgm:t>
        <a:bodyPr/>
        <a:lstStyle/>
        <a:p>
          <a:endParaRPr lang="tr-TR"/>
        </a:p>
      </dgm:t>
    </dgm:pt>
    <dgm:pt modelId="{B368E35B-34E3-4511-8CE7-F27D906DDACD}" type="pres">
      <dgm:prSet presAssocID="{F187213D-5AF4-4918-8DE7-D8E221F1713C}" presName="composite" presStyleCnt="0"/>
      <dgm:spPr/>
    </dgm:pt>
    <dgm:pt modelId="{83B5A76E-6974-46BE-8CA2-2E61DF310224}" type="pres">
      <dgm:prSet presAssocID="{F187213D-5AF4-4918-8DE7-D8E221F1713C}" presName="parentText" presStyleLbl="alignNode1" presStyleIdx="0" presStyleCnt="4">
        <dgm:presLayoutVars>
          <dgm:chMax val="1"/>
          <dgm:bulletEnabled val="1"/>
        </dgm:presLayoutVars>
      </dgm:prSet>
      <dgm:spPr/>
      <dgm:t>
        <a:bodyPr/>
        <a:lstStyle/>
        <a:p>
          <a:endParaRPr lang="tr-TR"/>
        </a:p>
      </dgm:t>
    </dgm:pt>
    <dgm:pt modelId="{A2BAC6DF-7F09-4CEF-B9EE-CE1569D0E474}" type="pres">
      <dgm:prSet presAssocID="{F187213D-5AF4-4918-8DE7-D8E221F1713C}" presName="descendantText" presStyleLbl="alignAcc1" presStyleIdx="0" presStyleCnt="4" custLinFactNeighborX="21" custLinFactNeighborY="-79">
        <dgm:presLayoutVars>
          <dgm:bulletEnabled val="1"/>
        </dgm:presLayoutVars>
      </dgm:prSet>
      <dgm:spPr/>
      <dgm:t>
        <a:bodyPr/>
        <a:lstStyle/>
        <a:p>
          <a:endParaRPr lang="tr-TR"/>
        </a:p>
      </dgm:t>
    </dgm:pt>
    <dgm:pt modelId="{B8B183A7-E65A-4CD9-8561-EC2FE3B7519F}" type="pres">
      <dgm:prSet presAssocID="{A7853C3E-8F61-48A5-B898-E435D68AB6C4}" presName="sp" presStyleCnt="0"/>
      <dgm:spPr/>
    </dgm:pt>
    <dgm:pt modelId="{F91BDB27-E56B-48D8-ACAA-42E1D8ACB69E}" type="pres">
      <dgm:prSet presAssocID="{24631719-121B-409C-B300-D8388A78B626}" presName="composite" presStyleCnt="0"/>
      <dgm:spPr/>
    </dgm:pt>
    <dgm:pt modelId="{974D229E-B4F8-4A69-A75E-A802AC456183}" type="pres">
      <dgm:prSet presAssocID="{24631719-121B-409C-B300-D8388A78B626}" presName="parentText" presStyleLbl="alignNode1" presStyleIdx="1" presStyleCnt="4">
        <dgm:presLayoutVars>
          <dgm:chMax val="1"/>
          <dgm:bulletEnabled val="1"/>
        </dgm:presLayoutVars>
      </dgm:prSet>
      <dgm:spPr/>
      <dgm:t>
        <a:bodyPr/>
        <a:lstStyle/>
        <a:p>
          <a:endParaRPr lang="tr-TR"/>
        </a:p>
      </dgm:t>
    </dgm:pt>
    <dgm:pt modelId="{94804836-8A5B-447B-9A1F-285EA0CD42A0}" type="pres">
      <dgm:prSet presAssocID="{24631719-121B-409C-B300-D8388A78B626}" presName="descendantText" presStyleLbl="alignAcc1" presStyleIdx="1" presStyleCnt="4" custScaleY="103431">
        <dgm:presLayoutVars>
          <dgm:bulletEnabled val="1"/>
        </dgm:presLayoutVars>
      </dgm:prSet>
      <dgm:spPr/>
      <dgm:t>
        <a:bodyPr/>
        <a:lstStyle/>
        <a:p>
          <a:endParaRPr lang="tr-TR"/>
        </a:p>
      </dgm:t>
    </dgm:pt>
    <dgm:pt modelId="{091EDA04-0FAA-4BF8-9E92-C3B8B781A59F}" type="pres">
      <dgm:prSet presAssocID="{12C8D099-E810-45D8-B837-86848AA2DF90}" presName="sp" presStyleCnt="0"/>
      <dgm:spPr/>
    </dgm:pt>
    <dgm:pt modelId="{3AAF0725-6E2E-43A9-B4CB-1575227D4C09}" type="pres">
      <dgm:prSet presAssocID="{99F65B4C-6FDA-476D-AEF7-FBA3BC2970F2}" presName="composite" presStyleCnt="0"/>
      <dgm:spPr/>
    </dgm:pt>
    <dgm:pt modelId="{2CD006D2-96AF-4505-905E-7794182896A3}" type="pres">
      <dgm:prSet presAssocID="{99F65B4C-6FDA-476D-AEF7-FBA3BC2970F2}" presName="parentText" presStyleLbl="alignNode1" presStyleIdx="2" presStyleCnt="4">
        <dgm:presLayoutVars>
          <dgm:chMax val="1"/>
          <dgm:bulletEnabled val="1"/>
        </dgm:presLayoutVars>
      </dgm:prSet>
      <dgm:spPr/>
      <dgm:t>
        <a:bodyPr/>
        <a:lstStyle/>
        <a:p>
          <a:endParaRPr lang="tr-TR"/>
        </a:p>
      </dgm:t>
    </dgm:pt>
    <dgm:pt modelId="{D0BCF292-D2DA-4A0C-BAC9-AB5A3E6FAE79}" type="pres">
      <dgm:prSet presAssocID="{99F65B4C-6FDA-476D-AEF7-FBA3BC2970F2}" presName="descendantText" presStyleLbl="alignAcc1" presStyleIdx="2" presStyleCnt="4">
        <dgm:presLayoutVars>
          <dgm:bulletEnabled val="1"/>
        </dgm:presLayoutVars>
      </dgm:prSet>
      <dgm:spPr/>
      <dgm:t>
        <a:bodyPr/>
        <a:lstStyle/>
        <a:p>
          <a:endParaRPr lang="tr-TR"/>
        </a:p>
      </dgm:t>
    </dgm:pt>
    <dgm:pt modelId="{2AA2DFF8-AB5E-4790-8EDC-FC16BAEA31F4}" type="pres">
      <dgm:prSet presAssocID="{869C5B44-8A4C-44FA-9C7C-CBED3EB02047}" presName="sp" presStyleCnt="0"/>
      <dgm:spPr/>
    </dgm:pt>
    <dgm:pt modelId="{7783F22D-AE89-4ED7-9427-077C22D76E6D}" type="pres">
      <dgm:prSet presAssocID="{24FC0405-5591-4824-A2BD-1E9E43CBCC4F}" presName="composite" presStyleCnt="0"/>
      <dgm:spPr/>
    </dgm:pt>
    <dgm:pt modelId="{5E09815F-CDB4-4646-9CE1-4563F4A18164}" type="pres">
      <dgm:prSet presAssocID="{24FC0405-5591-4824-A2BD-1E9E43CBCC4F}" presName="parentText" presStyleLbl="alignNode1" presStyleIdx="3" presStyleCnt="4">
        <dgm:presLayoutVars>
          <dgm:chMax val="1"/>
          <dgm:bulletEnabled val="1"/>
        </dgm:presLayoutVars>
      </dgm:prSet>
      <dgm:spPr/>
      <dgm:t>
        <a:bodyPr/>
        <a:lstStyle/>
        <a:p>
          <a:endParaRPr lang="tr-TR"/>
        </a:p>
      </dgm:t>
    </dgm:pt>
    <dgm:pt modelId="{0178ADBA-445C-45E2-8AF0-F07B3154BF53}" type="pres">
      <dgm:prSet presAssocID="{24FC0405-5591-4824-A2BD-1E9E43CBCC4F}" presName="descendantText" presStyleLbl="alignAcc1" presStyleIdx="3" presStyleCnt="4">
        <dgm:presLayoutVars>
          <dgm:bulletEnabled val="1"/>
        </dgm:presLayoutVars>
      </dgm:prSet>
      <dgm:spPr/>
      <dgm:t>
        <a:bodyPr/>
        <a:lstStyle/>
        <a:p>
          <a:endParaRPr lang="tr-TR"/>
        </a:p>
      </dgm:t>
    </dgm:pt>
  </dgm:ptLst>
  <dgm:cxnLst>
    <dgm:cxn modelId="{4D2C428E-5F18-4D3D-809F-F14ADEF49726}" srcId="{99F65B4C-6FDA-476D-AEF7-FBA3BC2970F2}" destId="{BD56DFD0-42FA-4A2C-AD40-F7B090293573}" srcOrd="0" destOrd="0" parTransId="{599E746A-55B9-4424-ADCA-FF543D27D83B}" sibTransId="{3DAA9D4D-2F18-4396-BAFE-3102AA68C34C}"/>
    <dgm:cxn modelId="{48DEBEC7-4A75-4251-AD43-2605E5018DC2}" type="presOf" srcId="{A972633D-159B-498C-8034-859F3B3E77F2}" destId="{A2BAC6DF-7F09-4CEF-B9EE-CE1569D0E474}" srcOrd="0" destOrd="0" presId="urn:microsoft.com/office/officeart/2005/8/layout/chevron2"/>
    <dgm:cxn modelId="{FB43C954-5993-41BC-984A-23963AA79F11}" type="presOf" srcId="{53FD745D-47E8-465F-86C1-9656FDC090C6}" destId="{4BEA47E5-6537-4C3E-AE46-4504668E99D9}" srcOrd="0" destOrd="0" presId="urn:microsoft.com/office/officeart/2005/8/layout/chevron2"/>
    <dgm:cxn modelId="{50D947B3-C421-4F5C-8396-6EB2A0FCC3AB}" type="presOf" srcId="{E784965B-1102-4250-A9EA-07AA6E5B6FAE}" destId="{94804836-8A5B-447B-9A1F-285EA0CD42A0}" srcOrd="0" destOrd="0" presId="urn:microsoft.com/office/officeart/2005/8/layout/chevron2"/>
    <dgm:cxn modelId="{B0BC55C2-87F3-41F8-AAD9-B5C3368874D9}" srcId="{24FC0405-5591-4824-A2BD-1E9E43CBCC4F}" destId="{FE882A6F-9CA1-4879-8CFF-6584FCB75D54}" srcOrd="0" destOrd="0" parTransId="{98CE2AEB-FDCF-4759-88A1-D9309E73C6AB}" sibTransId="{B27C3EBA-5733-45B4-899B-2ED1237CE45F}"/>
    <dgm:cxn modelId="{9B86139A-68AE-48E5-9EE7-593095D57704}" srcId="{53FD745D-47E8-465F-86C1-9656FDC090C6}" destId="{24631719-121B-409C-B300-D8388A78B626}" srcOrd="1" destOrd="0" parTransId="{2A6CEFD3-5F44-4F08-A3C0-070801EB46E8}" sibTransId="{12C8D099-E810-45D8-B837-86848AA2DF90}"/>
    <dgm:cxn modelId="{0ACD1AEA-6DC5-40E7-95AB-1300D3D31BEE}" type="presOf" srcId="{FE882A6F-9CA1-4879-8CFF-6584FCB75D54}" destId="{0178ADBA-445C-45E2-8AF0-F07B3154BF53}" srcOrd="0" destOrd="0" presId="urn:microsoft.com/office/officeart/2005/8/layout/chevron2"/>
    <dgm:cxn modelId="{6BD753B8-DDF6-4586-A769-139E1D748BA0}" type="presOf" srcId="{24631719-121B-409C-B300-D8388A78B626}" destId="{974D229E-B4F8-4A69-A75E-A802AC456183}" srcOrd="0" destOrd="0" presId="urn:microsoft.com/office/officeart/2005/8/layout/chevron2"/>
    <dgm:cxn modelId="{0CC75868-28AC-4BB9-AEBF-AB79CB60877C}" type="presOf" srcId="{BD56DFD0-42FA-4A2C-AD40-F7B090293573}" destId="{D0BCF292-D2DA-4A0C-BAC9-AB5A3E6FAE79}" srcOrd="0" destOrd="0" presId="urn:microsoft.com/office/officeart/2005/8/layout/chevron2"/>
    <dgm:cxn modelId="{3F395583-B2B9-4167-A8CA-BEF0A25151DD}" srcId="{F187213D-5AF4-4918-8DE7-D8E221F1713C}" destId="{A972633D-159B-498C-8034-859F3B3E77F2}" srcOrd="0" destOrd="0" parTransId="{06F1F66D-C731-4A13-B1A7-146668940AF2}" sibTransId="{0AE50E99-26CA-4696-8610-4CA957C0CF2D}"/>
    <dgm:cxn modelId="{F803CB59-81FD-42DC-BCB3-94EA52FE22A5}" srcId="{24631719-121B-409C-B300-D8388A78B626}" destId="{E784965B-1102-4250-A9EA-07AA6E5B6FAE}" srcOrd="0" destOrd="0" parTransId="{1D5A5E61-CB22-4751-A5D1-CA9535C025B7}" sibTransId="{AD27378F-A283-4B38-AB34-4A67C36D99C1}"/>
    <dgm:cxn modelId="{D5F1E6C9-39DB-4680-8178-6888642DA823}" srcId="{53FD745D-47E8-465F-86C1-9656FDC090C6}" destId="{F187213D-5AF4-4918-8DE7-D8E221F1713C}" srcOrd="0" destOrd="0" parTransId="{91B37AF0-318C-4EF5-9DE9-1B0B2F377010}" sibTransId="{A7853C3E-8F61-48A5-B898-E435D68AB6C4}"/>
    <dgm:cxn modelId="{FF0FE28F-8A7F-448C-9542-181F596FE792}" srcId="{53FD745D-47E8-465F-86C1-9656FDC090C6}" destId="{24FC0405-5591-4824-A2BD-1E9E43CBCC4F}" srcOrd="3" destOrd="0" parTransId="{3D4AC894-B1DA-462B-9C15-948C39BF6A1A}" sibTransId="{EAFD6D02-1CBD-461A-AD99-D2AF7A25EA12}"/>
    <dgm:cxn modelId="{64F8F39E-4959-4C9F-B7BE-04E7605CC927}" type="presOf" srcId="{99F65B4C-6FDA-476D-AEF7-FBA3BC2970F2}" destId="{2CD006D2-96AF-4505-905E-7794182896A3}" srcOrd="0" destOrd="0" presId="urn:microsoft.com/office/officeart/2005/8/layout/chevron2"/>
    <dgm:cxn modelId="{D5CB2CC8-4AA9-4026-A9C2-0BA9634C3B2A}" srcId="{53FD745D-47E8-465F-86C1-9656FDC090C6}" destId="{99F65B4C-6FDA-476D-AEF7-FBA3BC2970F2}" srcOrd="2" destOrd="0" parTransId="{62FFF553-1238-40A0-99E1-CF8E0210A33F}" sibTransId="{869C5B44-8A4C-44FA-9C7C-CBED3EB02047}"/>
    <dgm:cxn modelId="{246F83BB-0DB3-4C20-919F-BC868EBB688A}" type="presOf" srcId="{F187213D-5AF4-4918-8DE7-D8E221F1713C}" destId="{83B5A76E-6974-46BE-8CA2-2E61DF310224}" srcOrd="0" destOrd="0" presId="urn:microsoft.com/office/officeart/2005/8/layout/chevron2"/>
    <dgm:cxn modelId="{E0C39794-A241-4E53-A9CF-0BDFD0721433}" type="presOf" srcId="{24FC0405-5591-4824-A2BD-1E9E43CBCC4F}" destId="{5E09815F-CDB4-4646-9CE1-4563F4A18164}" srcOrd="0" destOrd="0" presId="urn:microsoft.com/office/officeart/2005/8/layout/chevron2"/>
    <dgm:cxn modelId="{1B704FF7-8788-4885-8F8D-54669834419D}" type="presParOf" srcId="{4BEA47E5-6537-4C3E-AE46-4504668E99D9}" destId="{B368E35B-34E3-4511-8CE7-F27D906DDACD}" srcOrd="0" destOrd="0" presId="urn:microsoft.com/office/officeart/2005/8/layout/chevron2"/>
    <dgm:cxn modelId="{33614F47-96AE-4356-8BCB-92D23C2F6E90}" type="presParOf" srcId="{B368E35B-34E3-4511-8CE7-F27D906DDACD}" destId="{83B5A76E-6974-46BE-8CA2-2E61DF310224}" srcOrd="0" destOrd="0" presId="urn:microsoft.com/office/officeart/2005/8/layout/chevron2"/>
    <dgm:cxn modelId="{85C63900-C9E6-46CA-B66D-FB81255775CA}" type="presParOf" srcId="{B368E35B-34E3-4511-8CE7-F27D906DDACD}" destId="{A2BAC6DF-7F09-4CEF-B9EE-CE1569D0E474}" srcOrd="1" destOrd="0" presId="urn:microsoft.com/office/officeart/2005/8/layout/chevron2"/>
    <dgm:cxn modelId="{E1BF4669-2524-42DB-8C87-E143A58CB160}" type="presParOf" srcId="{4BEA47E5-6537-4C3E-AE46-4504668E99D9}" destId="{B8B183A7-E65A-4CD9-8561-EC2FE3B7519F}" srcOrd="1" destOrd="0" presId="urn:microsoft.com/office/officeart/2005/8/layout/chevron2"/>
    <dgm:cxn modelId="{03658C8B-C5E2-480E-8EA4-7C4FEEA5BF5A}" type="presParOf" srcId="{4BEA47E5-6537-4C3E-AE46-4504668E99D9}" destId="{F91BDB27-E56B-48D8-ACAA-42E1D8ACB69E}" srcOrd="2" destOrd="0" presId="urn:microsoft.com/office/officeart/2005/8/layout/chevron2"/>
    <dgm:cxn modelId="{5B19EBEE-9858-4695-8092-477A6BF11DB5}" type="presParOf" srcId="{F91BDB27-E56B-48D8-ACAA-42E1D8ACB69E}" destId="{974D229E-B4F8-4A69-A75E-A802AC456183}" srcOrd="0" destOrd="0" presId="urn:microsoft.com/office/officeart/2005/8/layout/chevron2"/>
    <dgm:cxn modelId="{7E6F4887-81B3-42CF-90EE-0E8D58526024}" type="presParOf" srcId="{F91BDB27-E56B-48D8-ACAA-42E1D8ACB69E}" destId="{94804836-8A5B-447B-9A1F-285EA0CD42A0}" srcOrd="1" destOrd="0" presId="urn:microsoft.com/office/officeart/2005/8/layout/chevron2"/>
    <dgm:cxn modelId="{C4FB95C6-85FF-45A7-85DA-AA365F853944}" type="presParOf" srcId="{4BEA47E5-6537-4C3E-AE46-4504668E99D9}" destId="{091EDA04-0FAA-4BF8-9E92-C3B8B781A59F}" srcOrd="3" destOrd="0" presId="urn:microsoft.com/office/officeart/2005/8/layout/chevron2"/>
    <dgm:cxn modelId="{445E3C52-F9AC-4E75-86D0-8529B9EE51AA}" type="presParOf" srcId="{4BEA47E5-6537-4C3E-AE46-4504668E99D9}" destId="{3AAF0725-6E2E-43A9-B4CB-1575227D4C09}" srcOrd="4" destOrd="0" presId="urn:microsoft.com/office/officeart/2005/8/layout/chevron2"/>
    <dgm:cxn modelId="{C950A97B-38B2-4DD6-BA5C-6ABD8A2ADFE8}" type="presParOf" srcId="{3AAF0725-6E2E-43A9-B4CB-1575227D4C09}" destId="{2CD006D2-96AF-4505-905E-7794182896A3}" srcOrd="0" destOrd="0" presId="urn:microsoft.com/office/officeart/2005/8/layout/chevron2"/>
    <dgm:cxn modelId="{69E17D66-A429-4564-AB80-40AC4E7943CF}" type="presParOf" srcId="{3AAF0725-6E2E-43A9-B4CB-1575227D4C09}" destId="{D0BCF292-D2DA-4A0C-BAC9-AB5A3E6FAE79}" srcOrd="1" destOrd="0" presId="urn:microsoft.com/office/officeart/2005/8/layout/chevron2"/>
    <dgm:cxn modelId="{ABA79C0B-B94E-4EAF-A4A3-3258DBEF0BA9}" type="presParOf" srcId="{4BEA47E5-6537-4C3E-AE46-4504668E99D9}" destId="{2AA2DFF8-AB5E-4790-8EDC-FC16BAEA31F4}" srcOrd="5" destOrd="0" presId="urn:microsoft.com/office/officeart/2005/8/layout/chevron2"/>
    <dgm:cxn modelId="{2398F1F4-F014-477C-9D69-3CCC2891E67F}" type="presParOf" srcId="{4BEA47E5-6537-4C3E-AE46-4504668E99D9}" destId="{7783F22D-AE89-4ED7-9427-077C22D76E6D}" srcOrd="6" destOrd="0" presId="urn:microsoft.com/office/officeart/2005/8/layout/chevron2"/>
    <dgm:cxn modelId="{01B77468-50F6-401F-AE53-9F75B9814AAA}" type="presParOf" srcId="{7783F22D-AE89-4ED7-9427-077C22D76E6D}" destId="{5E09815F-CDB4-4646-9CE1-4563F4A18164}" srcOrd="0" destOrd="0" presId="urn:microsoft.com/office/officeart/2005/8/layout/chevron2"/>
    <dgm:cxn modelId="{DE015AA6-DB11-4A83-AF35-72E2CE92A436}" type="presParOf" srcId="{7783F22D-AE89-4ED7-9427-077C22D76E6D}" destId="{0178ADBA-445C-45E2-8AF0-F07B3154BF5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05E494-867B-4AA4-97E2-1773F9AA6887}" type="datetimeFigureOut">
              <a:rPr lang="tr-TR" smtClean="0"/>
              <a:pPr/>
              <a:t>18.07.2020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F0815-0236-4FD5-B176-330F32881794}" type="slidenum">
              <a:rPr lang="tr-TR" smtClean="0"/>
              <a:pPr/>
              <a:t>‹#›</a:t>
            </a:fld>
            <a:endParaRPr lang="tr-TR"/>
          </a:p>
        </p:txBody>
      </p:sp>
    </p:spTree>
    <p:extLst>
      <p:ext uri="{BB962C8B-B14F-4D97-AF65-F5344CB8AC3E}">
        <p14:creationId xmlns:p14="http://schemas.microsoft.com/office/powerpoint/2010/main" val="323470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3833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8097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72573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Sunu biti</a:t>
            </a:r>
            <a:endParaRPr dirty="0"/>
          </a:p>
        </p:txBody>
      </p:sp>
    </p:spTree>
    <p:extLst>
      <p:ext uri="{BB962C8B-B14F-4D97-AF65-F5344CB8AC3E}">
        <p14:creationId xmlns:p14="http://schemas.microsoft.com/office/powerpoint/2010/main" val="36552191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BD862E7-95FA-4FC4-9EC5-DDBFA8DC7417}"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DB987F2-A784-4F72-BB57-0E9EACDE722E}"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0BBD51E-4B19-444E-85C0-DBD7EB6263F4}"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F0D7255A-4AD5-4D3E-9A0A-689DA3BA976C}"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3EE0AD15-87AC-45B2-9EE5-8D165AF83CD7}" type="datetimeFigureOut">
              <a:rPr lang="en-US" dirty="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FCC40CCD-F0D6-4CC2-A4C8-2D7D0D875F02}" type="datetimeFigureOut">
              <a:rPr lang="en-US" dirty="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pPr/>
              <a:t>7/18/2020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Magenta">
  <p:cSld name="Blank Magenta">
    <p:spTree>
      <p:nvGrpSpPr>
        <p:cNvPr id="1" name="Shape 357"/>
        <p:cNvGrpSpPr/>
        <p:nvPr/>
      </p:nvGrpSpPr>
      <p:grpSpPr>
        <a:xfrm>
          <a:off x="0" y="0"/>
          <a:ext cx="0" cy="0"/>
          <a:chOff x="0" y="0"/>
          <a:chExt cx="0" cy="0"/>
        </a:xfrm>
      </p:grpSpPr>
      <p:sp>
        <p:nvSpPr>
          <p:cNvPr id="358" name="Google Shape;358;p14"/>
          <p:cNvSpPr/>
          <p:nvPr/>
        </p:nvSpPr>
        <p:spPr>
          <a:xfrm>
            <a:off x="542867" y="542767"/>
            <a:ext cx="11106400" cy="5772400"/>
          </a:xfrm>
          <a:prstGeom prst="rect">
            <a:avLst/>
          </a:prstGeom>
          <a:solidFill>
            <a:schemeClr val="accent5"/>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59" name="Google Shape;359;p14"/>
          <p:cNvSpPr/>
          <p:nvPr/>
        </p:nvSpPr>
        <p:spPr>
          <a:xfrm>
            <a:off x="290467" y="228333"/>
            <a:ext cx="1405600" cy="1405600"/>
          </a:xfrm>
          <a:prstGeom prst="ellipse">
            <a:avLst/>
          </a:prstGeom>
          <a:solidFill>
            <a:srgbClr val="FFB600"/>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0" name="Google Shape;360;p14"/>
          <p:cNvSpPr/>
          <p:nvPr/>
        </p:nvSpPr>
        <p:spPr>
          <a:xfrm>
            <a:off x="1542635" y="-183032"/>
            <a:ext cx="531600" cy="531600"/>
          </a:xfrm>
          <a:prstGeom prst="ellipse">
            <a:avLst/>
          </a:prstGeom>
          <a:solidFill>
            <a:srgbClr val="FF9755"/>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1" name="Google Shape;361;p14"/>
          <p:cNvSpPr/>
          <p:nvPr/>
        </p:nvSpPr>
        <p:spPr>
          <a:xfrm>
            <a:off x="1862967" y="450019"/>
            <a:ext cx="182400" cy="182400"/>
          </a:xfrm>
          <a:prstGeom prst="ellipse">
            <a:avLst/>
          </a:prstGeom>
          <a:solidFill>
            <a:srgbClr val="02BDC7"/>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2" name="Google Shape;362;p14"/>
          <p:cNvSpPr/>
          <p:nvPr/>
        </p:nvSpPr>
        <p:spPr>
          <a:xfrm>
            <a:off x="650837" y="1779313"/>
            <a:ext cx="284000" cy="284000"/>
          </a:xfrm>
          <a:prstGeom prst="ellipse">
            <a:avLst/>
          </a:prstGeom>
          <a:solidFill>
            <a:srgbClr val="FFFFFF"/>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3" name="Google Shape;363;p14"/>
          <p:cNvSpPr/>
          <p:nvPr/>
        </p:nvSpPr>
        <p:spPr>
          <a:xfrm>
            <a:off x="10463933" y="5557439"/>
            <a:ext cx="1463600" cy="1463600"/>
          </a:xfrm>
          <a:prstGeom prst="ellipse">
            <a:avLst/>
          </a:prstGeom>
          <a:solidFill>
            <a:srgbClr val="02BDC7"/>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4" name="Google Shape;364;p14"/>
          <p:cNvSpPr/>
          <p:nvPr/>
        </p:nvSpPr>
        <p:spPr>
          <a:xfrm>
            <a:off x="11343325" y="3974861"/>
            <a:ext cx="1032800" cy="1032800"/>
          </a:xfrm>
          <a:prstGeom prst="ellipse">
            <a:avLst/>
          </a:prstGeom>
          <a:solidFill>
            <a:srgbClr val="FFB600"/>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5" name="Google Shape;365;p14"/>
          <p:cNvSpPr/>
          <p:nvPr/>
        </p:nvSpPr>
        <p:spPr>
          <a:xfrm>
            <a:off x="10792135" y="5298587"/>
            <a:ext cx="551200" cy="551200"/>
          </a:xfrm>
          <a:prstGeom prst="ellipse">
            <a:avLst/>
          </a:prstGeom>
          <a:solidFill>
            <a:srgbClr val="FFFFFF"/>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6" name="Google Shape;366;p14"/>
          <p:cNvSpPr/>
          <p:nvPr/>
        </p:nvSpPr>
        <p:spPr>
          <a:xfrm>
            <a:off x="11496065" y="5163513"/>
            <a:ext cx="284000" cy="284000"/>
          </a:xfrm>
          <a:prstGeom prst="ellipse">
            <a:avLst/>
          </a:prstGeom>
          <a:solidFill>
            <a:srgbClr val="FF9755"/>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7" name="Google Shape;367;p14"/>
          <p:cNvSpPr/>
          <p:nvPr/>
        </p:nvSpPr>
        <p:spPr>
          <a:xfrm>
            <a:off x="10066696" y="6402211"/>
            <a:ext cx="284000" cy="284000"/>
          </a:xfrm>
          <a:prstGeom prst="ellipse">
            <a:avLst/>
          </a:prstGeom>
          <a:solidFill>
            <a:srgbClr val="FFB600"/>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8" name="Google Shape;368;p14"/>
          <p:cNvSpPr/>
          <p:nvPr/>
        </p:nvSpPr>
        <p:spPr>
          <a:xfrm>
            <a:off x="9767548" y="6232889"/>
            <a:ext cx="125200" cy="125200"/>
          </a:xfrm>
          <a:prstGeom prst="ellipse">
            <a:avLst/>
          </a:prstGeom>
          <a:solidFill>
            <a:srgbClr val="02BDC7"/>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69" name="Google Shape;369;p14"/>
          <p:cNvSpPr/>
          <p:nvPr/>
        </p:nvSpPr>
        <p:spPr>
          <a:xfrm>
            <a:off x="344385" y="2102800"/>
            <a:ext cx="125200" cy="125200"/>
          </a:xfrm>
          <a:prstGeom prst="ellipse">
            <a:avLst/>
          </a:prstGeom>
          <a:solidFill>
            <a:srgbClr val="FFB600"/>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70" name="Google Shape;370;p14"/>
          <p:cNvSpPr/>
          <p:nvPr/>
        </p:nvSpPr>
        <p:spPr>
          <a:xfrm>
            <a:off x="11635215" y="4266754"/>
            <a:ext cx="449023" cy="449023"/>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sm" len="sm"/>
            <a:tailEnd type="none" w="sm" len="sm"/>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grpSp>
        <p:nvGrpSpPr>
          <p:cNvPr id="2" name="Google Shape;371;p14"/>
          <p:cNvGrpSpPr/>
          <p:nvPr/>
        </p:nvGrpSpPr>
        <p:grpSpPr>
          <a:xfrm>
            <a:off x="10856501" y="5970098"/>
            <a:ext cx="678468" cy="638281"/>
            <a:chOff x="5972700" y="2330200"/>
            <a:chExt cx="411625" cy="387275"/>
          </a:xfrm>
        </p:grpSpPr>
        <p:sp>
          <p:nvSpPr>
            <p:cNvPr id="372" name="Google Shape;372;p1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3" name="Google Shape;373;p1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 name="Google Shape;374;p14"/>
          <p:cNvGrpSpPr/>
          <p:nvPr/>
        </p:nvGrpSpPr>
        <p:grpSpPr>
          <a:xfrm>
            <a:off x="727495" y="509853"/>
            <a:ext cx="531544" cy="842560"/>
            <a:chOff x="6718575" y="2318625"/>
            <a:chExt cx="256950" cy="407375"/>
          </a:xfrm>
        </p:grpSpPr>
        <p:sp>
          <p:nvSpPr>
            <p:cNvPr id="375" name="Google Shape;375;p1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6" name="Google Shape;376;p1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7" name="Google Shape;377;p1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8" name="Google Shape;378;p1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9" name="Google Shape;379;p1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0" name="Google Shape;380;p1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1" name="Google Shape;381;p1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2" name="Google Shape;382;p1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83" name="Google Shape;383;p14"/>
          <p:cNvSpPr/>
          <p:nvPr/>
        </p:nvSpPr>
        <p:spPr>
          <a:xfrm>
            <a:off x="-156367" y="1129676"/>
            <a:ext cx="807200" cy="807200"/>
          </a:xfrm>
          <a:prstGeom prst="ellipse">
            <a:avLst/>
          </a:prstGeom>
          <a:solidFill>
            <a:srgbClr val="02BDC7"/>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dirty="0"/>
          </a:p>
        </p:txBody>
      </p:sp>
      <p:sp>
        <p:nvSpPr>
          <p:cNvPr id="384" name="Google Shape;384;p14"/>
          <p:cNvSpPr txBox="1">
            <a:spLocks noGrp="1"/>
          </p:cNvSpPr>
          <p:nvPr>
            <p:ph type="sldNum" idx="12"/>
          </p:nvPr>
        </p:nvSpPr>
        <p:spPr>
          <a:xfrm>
            <a:off x="10823979" y="557417"/>
            <a:ext cx="731600" cy="524800"/>
          </a:xfrm>
          <a:prstGeom prst="rect">
            <a:avLst/>
          </a:prstGeom>
        </p:spPr>
        <p:txBody>
          <a:bodyPr spcFirstLastPara="1" wrap="square" lIns="121897" tIns="121897" rIns="121897" bIns="121897"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algn="r"/>
            <a:fld id="{00000000-1234-1234-1234-123412341234}" type="slidenum">
              <a:rPr lang="en" smtClean="0"/>
              <a:pPr algn="r"/>
              <a:t>‹#›</a:t>
            </a:fld>
            <a:endParaRPr lang="en" dirty="0"/>
          </a:p>
        </p:txBody>
      </p:sp>
    </p:spTree>
    <p:extLst>
      <p:ext uri="{BB962C8B-B14F-4D97-AF65-F5344CB8AC3E}">
        <p14:creationId xmlns:p14="http://schemas.microsoft.com/office/powerpoint/2010/main" val="3199867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Number+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5"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24" name="Right Triangle 23"/>
          <p:cNvSpPr/>
          <p:nvPr userDrawn="1"/>
        </p:nvSpPr>
        <p:spPr>
          <a:xfrm rot="8100000">
            <a:off x="5942382" y="6704379"/>
            <a:ext cx="307239" cy="307239"/>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dirty="0"/>
          </a:p>
        </p:txBody>
      </p:sp>
      <p:sp>
        <p:nvSpPr>
          <p:cNvPr id="8" name="Oval 7"/>
          <p:cNvSpPr/>
          <p:nvPr userDrawn="1"/>
        </p:nvSpPr>
        <p:spPr>
          <a:xfrm>
            <a:off x="222203" y="6256701"/>
            <a:ext cx="384047" cy="384047"/>
          </a:xfrm>
          <a:prstGeom prst="ellipse">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dirty="0"/>
          </a:p>
        </p:txBody>
      </p:sp>
      <p:sp>
        <p:nvSpPr>
          <p:cNvPr id="9" name="Slide Number Placeholder 4"/>
          <p:cNvSpPr>
            <a:spLocks noGrp="1"/>
          </p:cNvSpPr>
          <p:nvPr>
            <p:ph type="sldNum" sz="quarter" idx="12"/>
          </p:nvPr>
        </p:nvSpPr>
        <p:spPr>
          <a:xfrm>
            <a:off x="109106" y="6265633"/>
            <a:ext cx="610241" cy="366183"/>
          </a:xfrm>
          <a:prstGeom prst="rect">
            <a:avLst/>
          </a:prstGeom>
        </p:spPr>
        <p:txBody>
          <a:bodyPr anchor="ctr"/>
          <a:lstStyle>
            <a:lvl1pPr algn="ctr">
              <a:defRPr sz="1300" b="1">
                <a:solidFill>
                  <a:schemeClr val="tx1">
                    <a:lumMod val="25000"/>
                    <a:lumOff val="75000"/>
                  </a:schemeClr>
                </a:solidFill>
              </a:defRPr>
            </a:lvl1pPr>
          </a:lstStyle>
          <a:p>
            <a:fld id="{C136B7D2-B98C-44FD-8D04-7EC62A564975}"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Effect transition="in" filter="fade">
                                      <p:cBhvr>
                                        <p:cTn id="13"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half">
  <p:cSld name="Blank half">
    <p:bg>
      <p:bgPr>
        <a:blipFill>
          <a:blip r:embed="rId2">
            <a:alphaModFix/>
          </a:blip>
          <a:stretch>
            <a:fillRect/>
          </a:stretch>
        </a:blipFill>
        <a:effectLst/>
      </p:bgPr>
    </p:bg>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11307445" y="6231535"/>
            <a:ext cx="731600" cy="524800"/>
          </a:xfrm>
          <a:prstGeom prst="rect">
            <a:avLst/>
          </a:prstGeom>
        </p:spPr>
        <p:txBody>
          <a:bodyPr spcFirstLastPara="1" wrap="square" lIns="121897" tIns="121897" rIns="121897" bIns="121897"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r"/>
            <a:fld id="{00000000-1234-1234-1234-123412341234}" type="slidenum">
              <a:rPr lang="en" smtClean="0"/>
              <a:pPr algn="r"/>
              <a:t>‹#›</a:t>
            </a:fld>
            <a:endParaRPr lang="en" dirty="0"/>
          </a:p>
        </p:txBody>
      </p:sp>
      <p:pic>
        <p:nvPicPr>
          <p:cNvPr id="55" name="Google Shape;55;p12" descr="paint_transparent1.png"/>
          <p:cNvPicPr preferRelativeResize="0"/>
          <p:nvPr/>
        </p:nvPicPr>
        <p:blipFill rotWithShape="1">
          <a:blip r:embed="rId3">
            <a:alphaModFix/>
          </a:blip>
          <a:srcRect l="27161"/>
          <a:stretch/>
        </p:blipFill>
        <p:spPr>
          <a:xfrm>
            <a:off x="0" y="0"/>
            <a:ext cx="8880736" cy="6858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9A00F7B-89C5-4DF7-A309-6263220147D4}"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pPr/>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CDCB01F-D966-4C62-B900-0BE008A90C98}"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E73A0EA-7DC7-4964-BB97-B173EF3B859A}"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pPr/>
              <a:t>7/18/2020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0" r:id="rId19"/>
    <p:sldLayoutId id="2147483671" r:id="rId20"/>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3600" b="1" dirty="0"/>
              <a:t>ORTAÖĞRETİME GEÇİŞ TERCİH </a:t>
            </a:r>
            <a:br>
              <a:rPr lang="tr-TR" sz="3600" b="1" dirty="0"/>
            </a:br>
            <a:r>
              <a:rPr lang="tr-TR" sz="3600" b="1" dirty="0"/>
              <a:t>VE YERLEŞTİRME İŞLEMLERİ  </a:t>
            </a:r>
            <a:br>
              <a:rPr lang="tr-TR" sz="3600" b="1" dirty="0"/>
            </a:br>
            <a:r>
              <a:rPr lang="tr-TR" sz="3600" b="1" dirty="0"/>
              <a:t>BİLGİLENDİRME SUNUMU </a:t>
            </a:r>
          </a:p>
        </p:txBody>
      </p:sp>
      <p:sp>
        <p:nvSpPr>
          <p:cNvPr id="5" name="Unvan 1"/>
          <p:cNvSpPr txBox="1">
            <a:spLocks/>
          </p:cNvSpPr>
          <p:nvPr/>
        </p:nvSpPr>
        <p:spPr>
          <a:xfrm>
            <a:off x="283335" y="3051095"/>
            <a:ext cx="1301048" cy="764055"/>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r>
              <a:rPr lang="tr-TR" sz="3600" b="1" dirty="0"/>
              <a:t>2020</a:t>
            </a:r>
          </a:p>
        </p:txBody>
      </p:sp>
      <p:sp>
        <p:nvSpPr>
          <p:cNvPr id="7" name="3 Alt Başlık"/>
          <p:cNvSpPr txBox="1">
            <a:spLocks/>
          </p:cNvSpPr>
          <p:nvPr/>
        </p:nvSpPr>
        <p:spPr>
          <a:xfrm>
            <a:off x="2177502" y="4477165"/>
            <a:ext cx="8144134" cy="1117687"/>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2000" b="1" dirty="0">
                <a:solidFill>
                  <a:srgbClr val="FF0000"/>
                </a:solidFill>
              </a:rPr>
              <a:t>							</a:t>
            </a:r>
            <a:endParaRPr kumimoji="0" lang="tr-TR" sz="2000" b="1" i="0" u="none" strike="noStrike" kern="1200" cap="none" spc="0" normalizeH="0" baseline="0" noProof="0" dirty="0">
              <a:ln>
                <a:noFill/>
              </a:ln>
              <a:solidFill>
                <a:srgbClr val="FF0000"/>
              </a:solidFill>
              <a:effectLst/>
              <a:uLnTx/>
              <a:uFillTx/>
              <a:latin typeface="+mn-lt"/>
              <a:ea typeface="+mn-ea"/>
              <a:cs typeface="+mn-cs"/>
            </a:endParaRPr>
          </a:p>
        </p:txBody>
      </p:sp>
      <p:sp>
        <p:nvSpPr>
          <p:cNvPr id="8" name="7 Dikdörtgen"/>
          <p:cNvSpPr/>
          <p:nvPr/>
        </p:nvSpPr>
        <p:spPr>
          <a:xfrm>
            <a:off x="2692702" y="986135"/>
            <a:ext cx="7159012" cy="923330"/>
          </a:xfrm>
          <a:prstGeom prst="rect">
            <a:avLst/>
          </a:prstGeom>
          <a:noFill/>
          <a:ln>
            <a:solidFill>
              <a:schemeClr val="bg2">
                <a:lumMod val="75000"/>
              </a:schemeClr>
            </a:solidFill>
          </a:ln>
        </p:spPr>
        <p:txBody>
          <a:bodyPr wrap="none" lIns="91440" tIns="45720" rIns="91440" bIns="45720">
            <a:spAutoFit/>
          </a:bodyPr>
          <a:lstStyle/>
          <a:p>
            <a:pPr algn="ctr"/>
            <a:r>
              <a:rPr lang="tr-TR" sz="5400" b="1"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ATATÜRK</a:t>
            </a:r>
            <a:r>
              <a:rPr lang="tr-TR" sz="5400" b="1"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 </a:t>
            </a:r>
            <a:r>
              <a:rPr lang="tr-TR" sz="5400" b="1" dirty="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ORTAOKULU</a:t>
            </a:r>
          </a:p>
        </p:txBody>
      </p:sp>
      <p:sp>
        <p:nvSpPr>
          <p:cNvPr id="9" name="8 Alt Başlık"/>
          <p:cNvSpPr>
            <a:spLocks noGrp="1"/>
          </p:cNvSpPr>
          <p:nvPr>
            <p:ph type="subTitle" idx="1"/>
          </p:nvPr>
        </p:nvSpPr>
        <p:spPr/>
        <p:txBody>
          <a:bodyPr/>
          <a:lstStyle/>
          <a:p>
            <a:endParaRPr lang="tr-TR" dirty="0"/>
          </a:p>
        </p:txBody>
      </p:sp>
      <p:sp>
        <p:nvSpPr>
          <p:cNvPr id="11" name="10 Dikdörtgen"/>
          <p:cNvSpPr/>
          <p:nvPr/>
        </p:nvSpPr>
        <p:spPr>
          <a:xfrm>
            <a:off x="1614487" y="4653259"/>
            <a:ext cx="9486900" cy="584775"/>
          </a:xfrm>
          <a:prstGeom prst="rect">
            <a:avLst/>
          </a:prstGeom>
          <a:noFill/>
        </p:spPr>
        <p:txBody>
          <a:bodyPr wrap="square" lIns="91440" tIns="45720" rIns="91440" bIns="45720">
            <a:spAutoFit/>
          </a:bodyPr>
          <a:lstStyle/>
          <a:p>
            <a:pPr algn="ctr"/>
            <a:r>
              <a:rPr lang="tr-TR" sz="3200" b="1" cap="none" spc="0" dirty="0">
                <a:ln w="10541" cmpd="sng">
                  <a:solidFill>
                    <a:schemeClr val="accent1">
                      <a:shade val="88000"/>
                      <a:satMod val="110000"/>
                    </a:schemeClr>
                  </a:solidFill>
                  <a:prstDash val="solid"/>
                </a:ln>
                <a:solidFill>
                  <a:srgbClr val="C00000"/>
                </a:solidFill>
                <a:effectLst/>
              </a:rPr>
              <a:t>PSİKOLOJİK DANIŞMANLIK VE REHBERLİK SERVİSİ</a:t>
            </a:r>
          </a:p>
        </p:txBody>
      </p:sp>
    </p:spTree>
    <p:extLst>
      <p:ext uri="{BB962C8B-B14F-4D97-AF65-F5344CB8AC3E}">
        <p14:creationId xmlns:p14="http://schemas.microsoft.com/office/powerpoint/2010/main" val="388327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dirty="0"/>
              <a:t>TERCİH İŞLEMLERİ</a:t>
            </a:r>
            <a:br>
              <a:rPr lang="tr-TR" dirty="0"/>
            </a:br>
            <a:r>
              <a:rPr lang="tr-TR" dirty="0"/>
              <a:t>Kimler Tercih Yapacak?</a:t>
            </a:r>
          </a:p>
        </p:txBody>
      </p:sp>
      <p:sp>
        <p:nvSpPr>
          <p:cNvPr id="6" name="Unvan 1"/>
          <p:cNvSpPr txBox="1">
            <a:spLocks/>
          </p:cNvSpPr>
          <p:nvPr/>
        </p:nvSpPr>
        <p:spPr>
          <a:xfrm>
            <a:off x="422744" y="2584112"/>
            <a:ext cx="11181121" cy="37909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400" b="1" dirty="0">
                <a:solidFill>
                  <a:srgbClr val="002060"/>
                </a:solidFill>
              </a:rPr>
              <a:t>Sınava giren veya girmeyen, Merkezî Sınav Puanına sahip olan öğrenciler dâhil </a:t>
            </a:r>
            <a:r>
              <a:rPr lang="tr-TR" sz="2400" b="1" dirty="0">
                <a:solidFill>
                  <a:srgbClr val="C00000"/>
                </a:solidFill>
              </a:rPr>
              <a:t>tüm öğrenciler yerel yerleştirme ile öğrenci alan okul tercihinde bulunmak zorundadır.</a:t>
            </a:r>
          </a:p>
          <a:p>
            <a:pPr algn="ctr">
              <a:lnSpc>
                <a:spcPct val="134000"/>
              </a:lnSpc>
            </a:pPr>
            <a:r>
              <a:rPr lang="tr-TR" sz="2400" b="1" dirty="0">
                <a:solidFill>
                  <a:srgbClr val="002060"/>
                </a:solidFill>
              </a:rPr>
              <a:t> </a:t>
            </a:r>
            <a:endParaRPr lang="tr-TR" sz="2400" b="1" i="1" dirty="0">
              <a:solidFill>
                <a:srgbClr val="C00000"/>
              </a:solidFill>
            </a:endParaRPr>
          </a:p>
          <a:p>
            <a:pPr algn="ctr">
              <a:lnSpc>
                <a:spcPct val="134000"/>
              </a:lnSpc>
            </a:pPr>
            <a:r>
              <a:rPr lang="tr-TR" sz="2400" dirty="0">
                <a:solidFill>
                  <a:srgbClr val="C00000"/>
                </a:solidFill>
              </a:rPr>
              <a:t>Tercih yapmayan </a:t>
            </a:r>
            <a:r>
              <a:rPr lang="tr-TR" sz="2400" dirty="0">
                <a:solidFill>
                  <a:srgbClr val="002060"/>
                </a:solidFill>
              </a:rPr>
              <a:t>veya tercihleri doğrultusunda hiçbir tercihine yerleşemeyen </a:t>
            </a:r>
            <a:r>
              <a:rPr lang="tr-TR" sz="2400" dirty="0">
                <a:solidFill>
                  <a:srgbClr val="C00000"/>
                </a:solidFill>
              </a:rPr>
              <a:t>öğrenciler, açık öğretim kurumlarına </a:t>
            </a:r>
            <a:r>
              <a:rPr lang="tr-TR" sz="2400" dirty="0">
                <a:solidFill>
                  <a:srgbClr val="002060"/>
                </a:solidFill>
              </a:rPr>
              <a:t>yönlendirilecektir.</a:t>
            </a:r>
          </a:p>
        </p:txBody>
      </p:sp>
    </p:spTree>
    <p:extLst>
      <p:ext uri="{BB962C8B-B14F-4D97-AF65-F5344CB8AC3E}">
        <p14:creationId xmlns:p14="http://schemas.microsoft.com/office/powerpoint/2010/main" val="2404918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263352" y="1929924"/>
            <a:ext cx="4752528" cy="419703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Title 13"/>
          <p:cNvSpPr txBox="1">
            <a:spLocks/>
          </p:cNvSpPr>
          <p:nvPr/>
        </p:nvSpPr>
        <p:spPr>
          <a:xfrm>
            <a:off x="5159896" y="2505312"/>
            <a:ext cx="7128792" cy="3570208"/>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b="1" i="1" dirty="0">
                <a:solidFill>
                  <a:srgbClr val="002060"/>
                </a:solidFill>
                <a:latin typeface="+mj-lt"/>
                <a:ea typeface="Roboto Condensed" panose="02000000000000000000" pitchFamily="2" charset="0"/>
              </a:rPr>
              <a:t>Tercihlerde öğrencinin karşısına</a:t>
            </a:r>
          </a:p>
          <a:p>
            <a:endParaRPr lang="tr-TR" b="1" i="1" dirty="0">
              <a:solidFill>
                <a:schemeClr val="accent3"/>
              </a:solidFill>
              <a:latin typeface="+mj-lt"/>
              <a:ea typeface="Roboto Condensed" panose="02000000000000000000" pitchFamily="2" charset="0"/>
            </a:endParaRPr>
          </a:p>
          <a:p>
            <a:r>
              <a:rPr lang="tr-TR" b="1" i="1" dirty="0">
                <a:solidFill>
                  <a:schemeClr val="accent5">
                    <a:lumMod val="75000"/>
                  </a:schemeClr>
                </a:solidFill>
                <a:latin typeface="+mj-lt"/>
                <a:ea typeface="Roboto Condensed" panose="02000000000000000000" pitchFamily="2" charset="0"/>
              </a:rPr>
              <a:t>1-Yerel Yerleştirme</a:t>
            </a:r>
          </a:p>
          <a:p>
            <a:r>
              <a:rPr lang="tr-TR" b="1" i="1" dirty="0">
                <a:solidFill>
                  <a:schemeClr val="accent5">
                    <a:lumMod val="75000"/>
                  </a:schemeClr>
                </a:solidFill>
                <a:latin typeface="+mj-lt"/>
                <a:ea typeface="Roboto Condensed" panose="02000000000000000000" pitchFamily="2" charset="0"/>
              </a:rPr>
              <a:t>2-Merkezi Yerleştirme,</a:t>
            </a:r>
          </a:p>
          <a:p>
            <a:r>
              <a:rPr lang="tr-TR" b="1" i="1" dirty="0">
                <a:solidFill>
                  <a:schemeClr val="accent5">
                    <a:lumMod val="75000"/>
                  </a:schemeClr>
                </a:solidFill>
                <a:latin typeface="+mj-lt"/>
                <a:ea typeface="Roboto Condensed" panose="02000000000000000000" pitchFamily="2" charset="0"/>
              </a:rPr>
              <a:t>3-Pansiyonlu Okullara Yerleştirme </a:t>
            </a:r>
          </a:p>
          <a:p>
            <a:endParaRPr lang="tr-TR" sz="2000" b="1" i="1" dirty="0">
              <a:solidFill>
                <a:schemeClr val="accent5">
                  <a:lumMod val="75000"/>
                </a:schemeClr>
              </a:solidFill>
              <a:latin typeface="+mj-lt"/>
              <a:ea typeface="Roboto Condensed" panose="02000000000000000000" pitchFamily="2" charset="0"/>
            </a:endParaRPr>
          </a:p>
          <a:p>
            <a:endParaRPr lang="tr-TR" sz="2000" b="1" i="1" dirty="0">
              <a:solidFill>
                <a:schemeClr val="accent5">
                  <a:lumMod val="75000"/>
                </a:schemeClr>
              </a:solidFill>
              <a:latin typeface="+mj-lt"/>
              <a:ea typeface="Roboto Condensed" panose="02000000000000000000" pitchFamily="2" charset="0"/>
            </a:endParaRPr>
          </a:p>
          <a:p>
            <a:r>
              <a:rPr lang="tr-TR" sz="2400" b="1" i="1" dirty="0">
                <a:solidFill>
                  <a:srgbClr val="002060"/>
                </a:solidFill>
                <a:latin typeface="+mj-lt"/>
                <a:ea typeface="Roboto Condensed" panose="02000000000000000000" pitchFamily="2" charset="0"/>
              </a:rPr>
              <a:t>ekranı olmak üzere 3 tercih ekranı çıkacaktır. </a:t>
            </a:r>
            <a:endParaRPr lang="en-US" sz="2400" b="1" i="1" dirty="0">
              <a:solidFill>
                <a:srgbClr val="002060"/>
              </a:solidFill>
              <a:latin typeface="+mj-lt"/>
              <a:ea typeface="Roboto Condensed" panose="02000000000000000000" pitchFamily="2" charset="0"/>
            </a:endParaRPr>
          </a:p>
        </p:txBody>
      </p:sp>
      <p:sp>
        <p:nvSpPr>
          <p:cNvPr id="5" name="4 Metin kutusu"/>
          <p:cNvSpPr txBox="1"/>
          <p:nvPr/>
        </p:nvSpPr>
        <p:spPr>
          <a:xfrm>
            <a:off x="4511824" y="6457890"/>
            <a:ext cx="3672408" cy="400110"/>
          </a:xfrm>
          <a:prstGeom prst="rect">
            <a:avLst/>
          </a:prstGeom>
          <a:noFill/>
        </p:spPr>
        <p:txBody>
          <a:bodyPr wrap="square" rtlCol="0">
            <a:spAutoFit/>
          </a:bodyPr>
          <a:lstStyle/>
          <a:p>
            <a:endParaRPr lang="tr-TR" sz="2000" b="1" dirty="0">
              <a:solidFill>
                <a:srgbClr val="0070C0"/>
              </a:solidFill>
            </a:endParaRPr>
          </a:p>
        </p:txBody>
      </p:sp>
      <p:sp>
        <p:nvSpPr>
          <p:cNvPr id="6" name="5 Başlık"/>
          <p:cNvSpPr>
            <a:spLocks noGrp="1"/>
          </p:cNvSpPr>
          <p:nvPr>
            <p:ph type="title"/>
          </p:nvPr>
        </p:nvSpPr>
        <p:spPr/>
        <p:txBody>
          <a:bodyPr>
            <a:normAutofit/>
          </a:bodyPr>
          <a:lstStyle/>
          <a:p>
            <a:pPr algn="ctr"/>
            <a:r>
              <a:rPr lang="tr-TR" b="1" dirty="0">
                <a:ln w="18415" cmpd="sng">
                  <a:solidFill>
                    <a:srgbClr val="FFFFFF"/>
                  </a:solidFill>
                  <a:prstDash val="solid"/>
                </a:ln>
                <a:solidFill>
                  <a:srgbClr val="FFFFFF"/>
                </a:solidFill>
                <a:effectLst>
                  <a:outerShdw blurRad="63500" dir="3600000" algn="tl" rotWithShape="0">
                    <a:srgbClr val="000000">
                      <a:alpha val="70000"/>
                    </a:srgbClr>
                  </a:outerShdw>
                </a:effectLst>
              </a:rPr>
              <a:t>TERCİH İŞLEMLERİ</a:t>
            </a:r>
            <a:r>
              <a:rPr lang="en-US" dirty="0"/>
              <a:t/>
            </a:r>
            <a:br>
              <a:rPr lang="en-US" dirty="0"/>
            </a:br>
            <a:r>
              <a:rPr lang="tr-TR" dirty="0"/>
              <a:t>Tercihler nasıl yapılacak?</a:t>
            </a:r>
          </a:p>
        </p:txBody>
      </p:sp>
    </p:spTree>
    <p:extLst>
      <p:ext uri="{BB962C8B-B14F-4D97-AF65-F5344CB8AC3E}">
        <p14:creationId xmlns:p14="http://schemas.microsoft.com/office/powerpoint/2010/main" val="22359319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1000" fill="hold"/>
                                        <p:tgtEl>
                                          <p:spTgt spid="46"/>
                                        </p:tgtEl>
                                        <p:attrNameLst>
                                          <p:attrName>ppt_w</p:attrName>
                                        </p:attrNameLst>
                                      </p:cBhvr>
                                      <p:tavLst>
                                        <p:tav tm="0">
                                          <p:val>
                                            <p:fltVal val="0"/>
                                          </p:val>
                                        </p:tav>
                                        <p:tav tm="100000">
                                          <p:val>
                                            <p:strVal val="#ppt_w"/>
                                          </p:val>
                                        </p:tav>
                                      </p:tavLst>
                                    </p:anim>
                                    <p:anim calcmode="lin" valueType="num">
                                      <p:cBhvr>
                                        <p:cTn id="8" dur="1000" fill="hold"/>
                                        <p:tgtEl>
                                          <p:spTgt spid="46"/>
                                        </p:tgtEl>
                                        <p:attrNameLst>
                                          <p:attrName>ppt_h</p:attrName>
                                        </p:attrNameLst>
                                      </p:cBhvr>
                                      <p:tavLst>
                                        <p:tav tm="0">
                                          <p:val>
                                            <p:fltVal val="0"/>
                                          </p:val>
                                        </p:tav>
                                        <p:tav tm="100000">
                                          <p:val>
                                            <p:strVal val="#ppt_h"/>
                                          </p:val>
                                        </p:tav>
                                      </p:tavLst>
                                    </p:anim>
                                    <p:anim calcmode="lin" valueType="num">
                                      <p:cBhvr>
                                        <p:cTn id="9"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0321" y="600827"/>
            <a:ext cx="9613861" cy="1241827"/>
          </a:xfrm>
        </p:spPr>
        <p:txBody>
          <a:bodyPr/>
          <a:lstStyle/>
          <a:p>
            <a:pPr algn="ctr"/>
            <a:r>
              <a:rPr lang="tr-TR" b="1" dirty="0"/>
              <a:t>TERCİH İŞLEMLERİ</a:t>
            </a:r>
            <a:br>
              <a:rPr lang="tr-TR" b="1" dirty="0"/>
            </a:br>
            <a:r>
              <a:rPr lang="tr-TR" b="1" dirty="0"/>
              <a:t>Toplam Tercih Hakkı Kaçtır?</a:t>
            </a:r>
            <a:endParaRPr lang="tr-TR" dirty="0"/>
          </a:p>
        </p:txBody>
      </p:sp>
      <p:sp>
        <p:nvSpPr>
          <p:cNvPr id="3" name="2 İçerik Yer Tutucusu"/>
          <p:cNvSpPr>
            <a:spLocks noGrp="1"/>
          </p:cNvSpPr>
          <p:nvPr>
            <p:ph idx="1"/>
          </p:nvPr>
        </p:nvSpPr>
        <p:spPr>
          <a:xfrm>
            <a:off x="0" y="1911927"/>
            <a:ext cx="11956473" cy="3774880"/>
          </a:xfrm>
        </p:spPr>
        <p:txBody>
          <a:bodyPr/>
          <a:lstStyle/>
          <a:p>
            <a:pPr>
              <a:lnSpc>
                <a:spcPct val="114000"/>
              </a:lnSpc>
              <a:buNone/>
            </a:pPr>
            <a:r>
              <a:rPr lang="tr-TR" b="1" dirty="0">
                <a:solidFill>
                  <a:srgbClr val="002060"/>
                </a:solidFill>
              </a:rPr>
              <a:t>   </a:t>
            </a:r>
            <a:r>
              <a:rPr lang="tr-TR" b="1" u="sng" dirty="0">
                <a:solidFill>
                  <a:srgbClr val="C00000"/>
                </a:solidFill>
              </a:rPr>
              <a:t>Merkezi sınava giren öğrenciler; </a:t>
            </a:r>
            <a:r>
              <a:rPr lang="tr-TR" dirty="0">
                <a:solidFill>
                  <a:srgbClr val="002060"/>
                </a:solidFill>
              </a:rPr>
              <a:t>Merkezî Sınav Puanı İle Öğrenci Alan Okullardan </a:t>
            </a:r>
            <a:r>
              <a:rPr lang="tr-TR" dirty="0">
                <a:solidFill>
                  <a:srgbClr val="C00000"/>
                </a:solidFill>
              </a:rPr>
              <a:t>10 tercih</a:t>
            </a:r>
            <a:r>
              <a:rPr lang="tr-TR" dirty="0">
                <a:solidFill>
                  <a:srgbClr val="002060"/>
                </a:solidFill>
              </a:rPr>
              <a:t>, Yerel Yerleştirme İle Öğrenci Alan Okullardan </a:t>
            </a:r>
            <a:r>
              <a:rPr lang="tr-TR" dirty="0">
                <a:solidFill>
                  <a:srgbClr val="C00000"/>
                </a:solidFill>
              </a:rPr>
              <a:t>5 tercih </a:t>
            </a:r>
            <a:r>
              <a:rPr lang="tr-TR" dirty="0">
                <a:solidFill>
                  <a:srgbClr val="002060"/>
                </a:solidFill>
              </a:rPr>
              <a:t>ve Pansiyonlu Okullardan </a:t>
            </a:r>
            <a:r>
              <a:rPr lang="tr-TR" dirty="0">
                <a:solidFill>
                  <a:srgbClr val="C00000"/>
                </a:solidFill>
              </a:rPr>
              <a:t>5 tercih </a:t>
            </a:r>
            <a:r>
              <a:rPr lang="tr-TR" dirty="0">
                <a:solidFill>
                  <a:srgbClr val="002060"/>
                </a:solidFill>
              </a:rPr>
              <a:t>olmak üzere toplamda </a:t>
            </a:r>
            <a:r>
              <a:rPr lang="tr-TR" dirty="0">
                <a:solidFill>
                  <a:srgbClr val="C00000"/>
                </a:solidFill>
              </a:rPr>
              <a:t>3 grupta 20 tercih </a:t>
            </a:r>
            <a:r>
              <a:rPr lang="tr-TR" dirty="0">
                <a:solidFill>
                  <a:srgbClr val="002060"/>
                </a:solidFill>
              </a:rPr>
              <a:t>yapabileceklerdir.</a:t>
            </a:r>
          </a:p>
          <a:p>
            <a:endParaRPr lang="tr-TR" dirty="0"/>
          </a:p>
        </p:txBody>
      </p:sp>
      <p:sp>
        <p:nvSpPr>
          <p:cNvPr id="4" name="Down Arrow Callout 12"/>
          <p:cNvSpPr/>
          <p:nvPr/>
        </p:nvSpPr>
        <p:spPr>
          <a:xfrm>
            <a:off x="579458" y="3491345"/>
            <a:ext cx="3479923" cy="2828601"/>
          </a:xfrm>
          <a:prstGeom prst="downArrowCallout">
            <a:avLst>
              <a:gd name="adj1" fmla="val 25000"/>
              <a:gd name="adj2" fmla="val 6698"/>
              <a:gd name="adj3" fmla="val 4369"/>
              <a:gd name="adj4" fmla="val 95631"/>
            </a:avLst>
          </a:prstGeom>
          <a:blipFill>
            <a:blip r:embed="rId2" cstate="print"/>
            <a:stretch>
              <a:fillRect/>
            </a:stretch>
          </a:blip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5" name="Down Arrow Callout 13"/>
          <p:cNvSpPr/>
          <p:nvPr/>
        </p:nvSpPr>
        <p:spPr>
          <a:xfrm>
            <a:off x="4391891" y="3449782"/>
            <a:ext cx="3643745" cy="2828601"/>
          </a:xfrm>
          <a:prstGeom prst="downArrowCallout">
            <a:avLst>
              <a:gd name="adj1" fmla="val 25000"/>
              <a:gd name="adj2" fmla="val 6698"/>
              <a:gd name="adj3" fmla="val 4369"/>
              <a:gd name="adj4" fmla="val 95631"/>
            </a:avLst>
          </a:prstGeom>
          <a:blipFill dpi="0" rotWithShape="1">
            <a:blip r:embed="rId3" cstate="print"/>
            <a:srcRect/>
            <a:stretch>
              <a:fillRect/>
            </a:stretch>
          </a:bli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Down Arrow Callout 14"/>
          <p:cNvSpPr/>
          <p:nvPr/>
        </p:nvSpPr>
        <p:spPr>
          <a:xfrm>
            <a:off x="8368145" y="3449782"/>
            <a:ext cx="3228110" cy="2828601"/>
          </a:xfrm>
          <a:prstGeom prst="downArrowCallout">
            <a:avLst>
              <a:gd name="adj1" fmla="val 25000"/>
              <a:gd name="adj2" fmla="val 6698"/>
              <a:gd name="adj3" fmla="val 4369"/>
              <a:gd name="adj4" fmla="val 95631"/>
            </a:avLst>
          </a:prstGeom>
          <a:blipFill>
            <a:blip r:embed="rId4" cstate="print"/>
            <a:stretch>
              <a:fillRect/>
            </a:stretch>
          </a:blip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 name="TextBox 15"/>
          <p:cNvSpPr txBox="1"/>
          <p:nvPr/>
        </p:nvSpPr>
        <p:spPr>
          <a:xfrm>
            <a:off x="858981" y="6369297"/>
            <a:ext cx="2895600" cy="215444"/>
          </a:xfrm>
          <a:prstGeom prst="rect">
            <a:avLst/>
          </a:prstGeom>
          <a:noFill/>
        </p:spPr>
        <p:txBody>
          <a:bodyPr wrap="square" lIns="0" tIns="0" rIns="0" bIns="0" rtlCol="0" anchor="ctr">
            <a:spAutoFit/>
          </a:bodyPr>
          <a:lstStyle/>
          <a:p>
            <a:pPr algn="ctr"/>
            <a:r>
              <a:rPr lang="tr-TR" sz="1400" b="1" dirty="0">
                <a:solidFill>
                  <a:srgbClr val="FF0000"/>
                </a:solidFill>
              </a:rPr>
              <a:t>Yerel Yerleştirme( 5 TERCİH)</a:t>
            </a:r>
            <a:endParaRPr lang="en-US" sz="1400" b="1" dirty="0">
              <a:solidFill>
                <a:srgbClr val="FF0000"/>
              </a:solidFill>
            </a:endParaRPr>
          </a:p>
        </p:txBody>
      </p:sp>
      <p:sp>
        <p:nvSpPr>
          <p:cNvPr id="8" name="TextBox 18"/>
          <p:cNvSpPr txBox="1"/>
          <p:nvPr/>
        </p:nvSpPr>
        <p:spPr>
          <a:xfrm>
            <a:off x="4572029" y="6353525"/>
            <a:ext cx="3380480" cy="215444"/>
          </a:xfrm>
          <a:prstGeom prst="rect">
            <a:avLst/>
          </a:prstGeom>
          <a:noFill/>
        </p:spPr>
        <p:txBody>
          <a:bodyPr wrap="square" lIns="0" tIns="0" rIns="0" bIns="0" rtlCol="0" anchor="ctr">
            <a:spAutoFit/>
          </a:bodyPr>
          <a:lstStyle/>
          <a:p>
            <a:pPr algn="ctr"/>
            <a:r>
              <a:rPr lang="tr-TR" sz="1400" b="1" dirty="0">
                <a:solidFill>
                  <a:srgbClr val="FF0000"/>
                </a:solidFill>
              </a:rPr>
              <a:t>Merkezi Yerleştirme (10 TERCİH)</a:t>
            </a:r>
            <a:endParaRPr lang="en-US" sz="1400" b="1" dirty="0">
              <a:solidFill>
                <a:srgbClr val="FF0000"/>
              </a:solidFill>
            </a:endParaRPr>
          </a:p>
        </p:txBody>
      </p:sp>
      <p:sp>
        <p:nvSpPr>
          <p:cNvPr id="9" name="TextBox 20"/>
          <p:cNvSpPr txBox="1"/>
          <p:nvPr/>
        </p:nvSpPr>
        <p:spPr>
          <a:xfrm>
            <a:off x="8686800" y="6325817"/>
            <a:ext cx="2854036" cy="215444"/>
          </a:xfrm>
          <a:prstGeom prst="rect">
            <a:avLst/>
          </a:prstGeom>
          <a:noFill/>
        </p:spPr>
        <p:txBody>
          <a:bodyPr wrap="square" lIns="0" tIns="0" rIns="0" bIns="0" rtlCol="0" anchor="ctr">
            <a:spAutoFit/>
          </a:bodyPr>
          <a:lstStyle/>
          <a:p>
            <a:r>
              <a:rPr lang="tr-TR" sz="1400" b="1" dirty="0">
                <a:solidFill>
                  <a:srgbClr val="FF0000"/>
                </a:solidFill>
              </a:rPr>
              <a:t>Pansiyonlu Okullar( 5 TERCİH)</a:t>
            </a:r>
            <a:endParaRPr lang="en-US" sz="1400" b="1" dirty="0">
              <a:solidFill>
                <a:srgbClr val="FF0000"/>
              </a:solidFill>
            </a:endParaRPr>
          </a:p>
        </p:txBody>
      </p:sp>
      <p:sp>
        <p:nvSpPr>
          <p:cNvPr id="10" name="Isosceles Triangle 22"/>
          <p:cNvSpPr/>
          <p:nvPr/>
        </p:nvSpPr>
        <p:spPr>
          <a:xfrm rot="10800000">
            <a:off x="2237004" y="5833040"/>
            <a:ext cx="201462" cy="433252"/>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 name="Isosceles Triangle 23"/>
          <p:cNvSpPr/>
          <p:nvPr/>
        </p:nvSpPr>
        <p:spPr>
          <a:xfrm rot="10800000">
            <a:off x="6111186" y="5708349"/>
            <a:ext cx="201462" cy="433252"/>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2" name="Isosceles Triangle 24"/>
          <p:cNvSpPr/>
          <p:nvPr/>
        </p:nvSpPr>
        <p:spPr>
          <a:xfrm rot="10800000">
            <a:off x="9889363" y="5791477"/>
            <a:ext cx="201462" cy="433252"/>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anim calcmode="lin" valueType="num">
                                      <p:cBhvr>
                                        <p:cTn id="12" dur="500" fill="hold"/>
                                        <p:tgtEl>
                                          <p:spTgt spid="10"/>
                                        </p:tgtEl>
                                        <p:attrNameLst>
                                          <p:attrName>ppt_x</p:attrName>
                                        </p:attrNameLst>
                                      </p:cBhvr>
                                      <p:tavLst>
                                        <p:tav tm="0">
                                          <p:val>
                                            <p:strVal val="#ppt_x"/>
                                          </p:val>
                                        </p:tav>
                                        <p:tav tm="100000">
                                          <p:val>
                                            <p:strVal val="#ppt_x"/>
                                          </p:val>
                                        </p:tav>
                                      </p:tavLst>
                                    </p:anim>
                                    <p:anim calcmode="lin" valueType="num">
                                      <p:cBhvr>
                                        <p:cTn id="13" dur="5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anim calcmode="lin" valueType="num">
                                      <p:cBhvr>
                                        <p:cTn id="22" dur="500" fill="hold"/>
                                        <p:tgtEl>
                                          <p:spTgt spid="11"/>
                                        </p:tgtEl>
                                        <p:attrNameLst>
                                          <p:attrName>ppt_x</p:attrName>
                                        </p:attrNameLst>
                                      </p:cBhvr>
                                      <p:tavLst>
                                        <p:tav tm="0">
                                          <p:val>
                                            <p:strVal val="#ppt_x"/>
                                          </p:val>
                                        </p:tav>
                                        <p:tav tm="100000">
                                          <p:val>
                                            <p:strVal val="#ppt_x"/>
                                          </p:val>
                                        </p:tav>
                                      </p:tavLst>
                                    </p:anim>
                                    <p:anim calcmode="lin" valueType="num">
                                      <p:cBhvr>
                                        <p:cTn id="23" dur="5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 presetClass="entr" presetSubtype="1" accel="50000" decel="5000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par>
                          <p:cTn id="29" fill="hold">
                            <p:stCondLst>
                              <p:cond delay="1500"/>
                            </p:stCondLst>
                            <p:childTnLst>
                              <p:par>
                                <p:cTn id="30" presetID="2" presetClass="entr" presetSubtype="4" accel="50000" decel="5000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1" accel="50000" decel="5000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0-#ppt_h/2"/>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anim calcmode="lin" valueType="num">
                                      <p:cBhvr>
                                        <p:cTn id="42" dur="500" fill="hold"/>
                                        <p:tgtEl>
                                          <p:spTgt spid="12"/>
                                        </p:tgtEl>
                                        <p:attrNameLst>
                                          <p:attrName>ppt_x</p:attrName>
                                        </p:attrNameLst>
                                      </p:cBhvr>
                                      <p:tavLst>
                                        <p:tav tm="0">
                                          <p:val>
                                            <p:strVal val="#ppt_x"/>
                                          </p:val>
                                        </p:tav>
                                        <p:tav tm="100000">
                                          <p:val>
                                            <p:strVal val="#ppt_x"/>
                                          </p:val>
                                        </p:tav>
                                      </p:tavLst>
                                    </p:anim>
                                    <p:anim calcmode="lin" valueType="num">
                                      <p:cBhvr>
                                        <p:cTn id="43" dur="500" fill="hold"/>
                                        <p:tgtEl>
                                          <p:spTgt spid="12"/>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2" presetClass="entr" presetSubtype="4" accel="50000" decel="5000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0321" y="600827"/>
            <a:ext cx="9613861" cy="1241827"/>
          </a:xfrm>
        </p:spPr>
        <p:txBody>
          <a:bodyPr/>
          <a:lstStyle/>
          <a:p>
            <a:pPr algn="ctr"/>
            <a:r>
              <a:rPr lang="tr-TR" b="1" dirty="0"/>
              <a:t>TERCİH İŞLEMLERİ</a:t>
            </a:r>
            <a:br>
              <a:rPr lang="tr-TR" b="1" dirty="0"/>
            </a:br>
            <a:r>
              <a:rPr lang="tr-TR" b="1" dirty="0"/>
              <a:t>Toplam Tercih Hakkı Kaçtır?</a:t>
            </a:r>
            <a:endParaRPr lang="tr-TR" dirty="0"/>
          </a:p>
        </p:txBody>
      </p:sp>
      <p:sp>
        <p:nvSpPr>
          <p:cNvPr id="3" name="2 İçerik Yer Tutucusu"/>
          <p:cNvSpPr>
            <a:spLocks noGrp="1"/>
          </p:cNvSpPr>
          <p:nvPr>
            <p:ph idx="1"/>
          </p:nvPr>
        </p:nvSpPr>
        <p:spPr>
          <a:xfrm>
            <a:off x="0" y="1911927"/>
            <a:ext cx="11956473" cy="3774880"/>
          </a:xfrm>
        </p:spPr>
        <p:txBody>
          <a:bodyPr/>
          <a:lstStyle/>
          <a:p>
            <a:pPr>
              <a:lnSpc>
                <a:spcPct val="114000"/>
              </a:lnSpc>
              <a:buNone/>
            </a:pPr>
            <a:r>
              <a:rPr lang="tr-TR" b="1" dirty="0">
                <a:solidFill>
                  <a:srgbClr val="002060"/>
                </a:solidFill>
              </a:rPr>
              <a:t>   </a:t>
            </a:r>
            <a:r>
              <a:rPr lang="tr-TR" b="1" i="1" u="sng" dirty="0">
                <a:solidFill>
                  <a:srgbClr val="C00000"/>
                </a:solidFill>
              </a:rPr>
              <a:t>Merkezî Sınava girmeyen öğrenciler</a:t>
            </a:r>
            <a:r>
              <a:rPr lang="tr-TR" i="1" u="sng" dirty="0">
                <a:solidFill>
                  <a:srgbClr val="C00000"/>
                </a:solidFill>
              </a:rPr>
              <a:t> ise</a:t>
            </a:r>
            <a:r>
              <a:rPr lang="tr-TR" i="1" dirty="0">
                <a:solidFill>
                  <a:srgbClr val="002060"/>
                </a:solidFill>
              </a:rPr>
              <a:t>; Yerel Yerleştirme İle Öğrenci Alan Okullardan </a:t>
            </a:r>
            <a:r>
              <a:rPr lang="tr-TR" i="1" dirty="0">
                <a:solidFill>
                  <a:srgbClr val="C00000"/>
                </a:solidFill>
              </a:rPr>
              <a:t>5 tercih </a:t>
            </a:r>
            <a:r>
              <a:rPr lang="tr-TR" i="1" dirty="0">
                <a:solidFill>
                  <a:srgbClr val="002060"/>
                </a:solidFill>
              </a:rPr>
              <a:t>ve Pansiyonlu Okullardan </a:t>
            </a:r>
            <a:r>
              <a:rPr lang="tr-TR" i="1" dirty="0">
                <a:solidFill>
                  <a:srgbClr val="C00000"/>
                </a:solidFill>
              </a:rPr>
              <a:t>5 tercih </a:t>
            </a:r>
            <a:r>
              <a:rPr lang="tr-TR" i="1" dirty="0">
                <a:solidFill>
                  <a:srgbClr val="002060"/>
                </a:solidFill>
              </a:rPr>
              <a:t>olmak üzere </a:t>
            </a:r>
            <a:r>
              <a:rPr lang="tr-TR" i="1" dirty="0">
                <a:solidFill>
                  <a:srgbClr val="C00000"/>
                </a:solidFill>
              </a:rPr>
              <a:t>2 (iki) grupta 10 tercih </a:t>
            </a:r>
            <a:r>
              <a:rPr lang="tr-TR" i="1" dirty="0">
                <a:solidFill>
                  <a:srgbClr val="002060"/>
                </a:solidFill>
              </a:rPr>
              <a:t>yapabileceklerdir.</a:t>
            </a:r>
          </a:p>
          <a:p>
            <a:pPr>
              <a:lnSpc>
                <a:spcPct val="114000"/>
              </a:lnSpc>
              <a:buNone/>
            </a:pPr>
            <a:endParaRPr lang="tr-TR" dirty="0">
              <a:solidFill>
                <a:srgbClr val="002060"/>
              </a:solidFill>
            </a:endParaRPr>
          </a:p>
          <a:p>
            <a:endParaRPr lang="tr-TR" dirty="0"/>
          </a:p>
        </p:txBody>
      </p:sp>
      <p:sp>
        <p:nvSpPr>
          <p:cNvPr id="4" name="Down Arrow Callout 12"/>
          <p:cNvSpPr/>
          <p:nvPr/>
        </p:nvSpPr>
        <p:spPr>
          <a:xfrm>
            <a:off x="579458" y="3491345"/>
            <a:ext cx="3479923" cy="2828601"/>
          </a:xfrm>
          <a:prstGeom prst="downArrowCallout">
            <a:avLst>
              <a:gd name="adj1" fmla="val 25000"/>
              <a:gd name="adj2" fmla="val 6698"/>
              <a:gd name="adj3" fmla="val 4369"/>
              <a:gd name="adj4" fmla="val 95631"/>
            </a:avLst>
          </a:prstGeom>
          <a:blipFill>
            <a:blip r:embed="rId2" cstate="print"/>
            <a:stretch>
              <a:fillRect/>
            </a:stretch>
          </a:blip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Down Arrow Callout 14"/>
          <p:cNvSpPr/>
          <p:nvPr/>
        </p:nvSpPr>
        <p:spPr>
          <a:xfrm>
            <a:off x="8368145" y="3449782"/>
            <a:ext cx="3228110" cy="2828601"/>
          </a:xfrm>
          <a:prstGeom prst="downArrowCallout">
            <a:avLst>
              <a:gd name="adj1" fmla="val 25000"/>
              <a:gd name="adj2" fmla="val 6698"/>
              <a:gd name="adj3" fmla="val 4369"/>
              <a:gd name="adj4" fmla="val 95631"/>
            </a:avLst>
          </a:prstGeom>
          <a:blipFill>
            <a:blip r:embed="rId3" cstate="print"/>
            <a:stretch>
              <a:fillRect/>
            </a:stretch>
          </a:blip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 name="TextBox 15"/>
          <p:cNvSpPr txBox="1"/>
          <p:nvPr/>
        </p:nvSpPr>
        <p:spPr>
          <a:xfrm>
            <a:off x="858981" y="6369297"/>
            <a:ext cx="2895600" cy="215444"/>
          </a:xfrm>
          <a:prstGeom prst="rect">
            <a:avLst/>
          </a:prstGeom>
          <a:noFill/>
        </p:spPr>
        <p:txBody>
          <a:bodyPr wrap="square" lIns="0" tIns="0" rIns="0" bIns="0" rtlCol="0" anchor="ctr">
            <a:spAutoFit/>
          </a:bodyPr>
          <a:lstStyle/>
          <a:p>
            <a:pPr algn="ctr"/>
            <a:r>
              <a:rPr lang="tr-TR" sz="1400" b="1" dirty="0">
                <a:solidFill>
                  <a:srgbClr val="FF0000"/>
                </a:solidFill>
              </a:rPr>
              <a:t>Yerel Yerleştirme( 5 TERCİH)</a:t>
            </a:r>
            <a:endParaRPr lang="en-US" sz="1400" b="1" dirty="0">
              <a:solidFill>
                <a:srgbClr val="FF0000"/>
              </a:solidFill>
            </a:endParaRPr>
          </a:p>
        </p:txBody>
      </p:sp>
      <p:sp>
        <p:nvSpPr>
          <p:cNvPr id="9" name="TextBox 20"/>
          <p:cNvSpPr txBox="1"/>
          <p:nvPr/>
        </p:nvSpPr>
        <p:spPr>
          <a:xfrm>
            <a:off x="8686800" y="6325817"/>
            <a:ext cx="2854036" cy="215444"/>
          </a:xfrm>
          <a:prstGeom prst="rect">
            <a:avLst/>
          </a:prstGeom>
          <a:noFill/>
        </p:spPr>
        <p:txBody>
          <a:bodyPr wrap="square" lIns="0" tIns="0" rIns="0" bIns="0" rtlCol="0" anchor="ctr">
            <a:spAutoFit/>
          </a:bodyPr>
          <a:lstStyle/>
          <a:p>
            <a:r>
              <a:rPr lang="tr-TR" sz="1400" b="1" dirty="0">
                <a:solidFill>
                  <a:srgbClr val="FF0000"/>
                </a:solidFill>
              </a:rPr>
              <a:t>Pansiyonlu Okullar( 5 TERCİH)</a:t>
            </a:r>
            <a:endParaRPr lang="en-US" sz="1400" b="1" dirty="0">
              <a:solidFill>
                <a:srgbClr val="FF0000"/>
              </a:solidFill>
            </a:endParaRPr>
          </a:p>
        </p:txBody>
      </p:sp>
      <p:sp>
        <p:nvSpPr>
          <p:cNvPr id="10" name="Isosceles Triangle 22"/>
          <p:cNvSpPr/>
          <p:nvPr/>
        </p:nvSpPr>
        <p:spPr>
          <a:xfrm rot="10800000">
            <a:off x="2237004" y="5833040"/>
            <a:ext cx="201462" cy="433252"/>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2" name="Isosceles Triangle 24"/>
          <p:cNvSpPr/>
          <p:nvPr/>
        </p:nvSpPr>
        <p:spPr>
          <a:xfrm rot="10800000">
            <a:off x="9889363" y="5791477"/>
            <a:ext cx="201462" cy="433252"/>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 name="Down Arrow Callout 13"/>
          <p:cNvSpPr/>
          <p:nvPr/>
        </p:nvSpPr>
        <p:spPr>
          <a:xfrm>
            <a:off x="4391891" y="3449782"/>
            <a:ext cx="3643745" cy="2828601"/>
          </a:xfrm>
          <a:prstGeom prst="downArrowCallout">
            <a:avLst>
              <a:gd name="adj1" fmla="val 25000"/>
              <a:gd name="adj2" fmla="val 6698"/>
              <a:gd name="adj3" fmla="val 4369"/>
              <a:gd name="adj4" fmla="val 95631"/>
            </a:avLst>
          </a:prstGeom>
          <a:blipFill dpi="0" rotWithShape="1">
            <a:blip r:embed="rId4" cstate="print"/>
            <a:srcRect/>
            <a:stretch>
              <a:fillRect/>
            </a:stretch>
          </a:bli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4" name="13 Çarpma"/>
          <p:cNvSpPr/>
          <p:nvPr/>
        </p:nvSpPr>
        <p:spPr>
          <a:xfrm>
            <a:off x="3948547" y="3131128"/>
            <a:ext cx="4793672" cy="34082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TextBox 18"/>
          <p:cNvSpPr txBox="1"/>
          <p:nvPr/>
        </p:nvSpPr>
        <p:spPr>
          <a:xfrm>
            <a:off x="4572029" y="6353525"/>
            <a:ext cx="3380480" cy="215444"/>
          </a:xfrm>
          <a:prstGeom prst="rect">
            <a:avLst/>
          </a:prstGeom>
          <a:noFill/>
        </p:spPr>
        <p:txBody>
          <a:bodyPr wrap="square" lIns="0" tIns="0" rIns="0" bIns="0" rtlCol="0" anchor="ctr">
            <a:spAutoFit/>
          </a:bodyPr>
          <a:lstStyle/>
          <a:p>
            <a:pPr algn="ctr"/>
            <a:r>
              <a:rPr lang="tr-TR" sz="1400" b="1" dirty="0">
                <a:solidFill>
                  <a:srgbClr val="FF0000"/>
                </a:solidFill>
              </a:rPr>
              <a:t>Merkezi Yerleştirme (10 TERCİH)</a:t>
            </a:r>
            <a:endParaRPr lang="en-US" sz="1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anim calcmode="lin" valueType="num">
                                      <p:cBhvr>
                                        <p:cTn id="12" dur="500" fill="hold"/>
                                        <p:tgtEl>
                                          <p:spTgt spid="10"/>
                                        </p:tgtEl>
                                        <p:attrNameLst>
                                          <p:attrName>ppt_x</p:attrName>
                                        </p:attrNameLst>
                                      </p:cBhvr>
                                      <p:tavLst>
                                        <p:tav tm="0">
                                          <p:val>
                                            <p:strVal val="#ppt_x"/>
                                          </p:val>
                                        </p:tav>
                                        <p:tav tm="100000">
                                          <p:val>
                                            <p:strVal val="#ppt_x"/>
                                          </p:val>
                                        </p:tav>
                                      </p:tavLst>
                                    </p:anim>
                                    <p:anim calcmode="lin" valueType="num">
                                      <p:cBhvr>
                                        <p:cTn id="13" dur="5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1" accel="50000" decel="5000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0-#ppt_h/2"/>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anim calcmode="lin" valueType="num">
                                      <p:cBhvr>
                                        <p:cTn id="27" dur="500" fill="hold"/>
                                        <p:tgtEl>
                                          <p:spTgt spid="12"/>
                                        </p:tgtEl>
                                        <p:attrNameLst>
                                          <p:attrName>ppt_x</p:attrName>
                                        </p:attrNameLst>
                                      </p:cBhvr>
                                      <p:tavLst>
                                        <p:tav tm="0">
                                          <p:val>
                                            <p:strVal val="#ppt_x"/>
                                          </p:val>
                                        </p:tav>
                                        <p:tav tm="100000">
                                          <p:val>
                                            <p:strVal val="#ppt_x"/>
                                          </p:val>
                                        </p:tav>
                                      </p:tavLst>
                                    </p:anim>
                                    <p:anim calcmode="lin" valueType="num">
                                      <p:cBhvr>
                                        <p:cTn id="28" dur="5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4" accel="50000" decel="5000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1" accel="50000" decel="5000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par>
                          <p:cTn id="39" fill="hold">
                            <p:stCondLst>
                              <p:cond delay="2500"/>
                            </p:stCondLst>
                            <p:childTnLst>
                              <p:par>
                                <p:cTn id="40" presetID="2" presetClass="entr" presetSubtype="4" accel="50000" decel="5000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p:bldP spid="10" grpId="0" animBg="1"/>
      <p:bldP spid="12" grpId="0" animBg="1"/>
      <p:bldP spid="13"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TERCİH İŞLEMLERİ</a:t>
            </a:r>
            <a:br>
              <a:rPr lang="tr-TR" b="1" dirty="0"/>
            </a:br>
            <a:r>
              <a:rPr lang="tr-TR" b="1" dirty="0"/>
              <a:t>Kimler Tercih Yapamayacak?</a:t>
            </a:r>
          </a:p>
        </p:txBody>
      </p:sp>
      <p:sp>
        <p:nvSpPr>
          <p:cNvPr id="6" name="Unvan 1"/>
          <p:cNvSpPr txBox="1">
            <a:spLocks/>
          </p:cNvSpPr>
          <p:nvPr/>
        </p:nvSpPr>
        <p:spPr>
          <a:xfrm>
            <a:off x="436599" y="4391891"/>
            <a:ext cx="11232636" cy="18010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500" b="1" dirty="0">
                <a:solidFill>
                  <a:srgbClr val="002060"/>
                </a:solidFill>
              </a:rPr>
              <a:t>Özel ortaöğretim kurumlarına ve yetenek sınavı ile öğrenci alan okullara kesin kayıt işlemini tamamlamış öğrenciler, tercihte bulunamayacaktır.</a:t>
            </a:r>
          </a:p>
        </p:txBody>
      </p:sp>
      <p:sp>
        <p:nvSpPr>
          <p:cNvPr id="5" name="Down Arrow Callout 26"/>
          <p:cNvSpPr/>
          <p:nvPr/>
        </p:nvSpPr>
        <p:spPr>
          <a:xfrm>
            <a:off x="4110238" y="2076609"/>
            <a:ext cx="3371217" cy="2194238"/>
          </a:xfrm>
          <a:prstGeom prst="downArrowCallout">
            <a:avLst>
              <a:gd name="adj1" fmla="val 25000"/>
              <a:gd name="adj2" fmla="val 6698"/>
              <a:gd name="adj3" fmla="val 4369"/>
              <a:gd name="adj4" fmla="val 95631"/>
            </a:avLst>
          </a:prstGeom>
          <a:blipFill>
            <a:blip r:embed="rId2" cstate="print"/>
            <a:stretch>
              <a:fillRect/>
            </a:stretch>
          </a:blip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7" name="6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5029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TERCİH İŞLEMLERİ</a:t>
            </a:r>
            <a:br>
              <a:rPr lang="tr-TR" dirty="0"/>
            </a:br>
            <a:r>
              <a:rPr lang="tr-TR" dirty="0"/>
              <a:t>Yerel Yerleştirme Nasıl Olacak?</a:t>
            </a:r>
          </a:p>
        </p:txBody>
      </p:sp>
      <p:sp>
        <p:nvSpPr>
          <p:cNvPr id="3" name="2 İçerik Yer Tutucusu"/>
          <p:cNvSpPr>
            <a:spLocks noGrp="1"/>
          </p:cNvSpPr>
          <p:nvPr>
            <p:ph idx="1"/>
          </p:nvPr>
        </p:nvSpPr>
        <p:spPr/>
        <p:txBody>
          <a:bodyPr/>
          <a:lstStyle/>
          <a:p>
            <a:endParaRPr lang="tr-TR" dirty="0"/>
          </a:p>
          <a:p>
            <a:endParaRPr lang="tr-TR" dirty="0"/>
          </a:p>
        </p:txBody>
      </p:sp>
      <p:sp>
        <p:nvSpPr>
          <p:cNvPr id="19" name="Down Arrow Callout 26"/>
          <p:cNvSpPr/>
          <p:nvPr/>
        </p:nvSpPr>
        <p:spPr>
          <a:xfrm>
            <a:off x="526473" y="2537660"/>
            <a:ext cx="3477492" cy="3710692"/>
          </a:xfrm>
          <a:prstGeom prst="downArrowCallout">
            <a:avLst>
              <a:gd name="adj1" fmla="val 25000"/>
              <a:gd name="adj2" fmla="val 6698"/>
              <a:gd name="adj3" fmla="val 4369"/>
              <a:gd name="adj4" fmla="val 95631"/>
            </a:avLst>
          </a:prstGeom>
          <a:gradFill>
            <a:gsLst>
              <a:gs pos="0">
                <a:schemeClr val="accent1">
                  <a:lumMod val="75000"/>
                </a:schemeClr>
              </a:gs>
              <a:gs pos="50000">
                <a:schemeClr val="accent6">
                  <a:shade val="100000"/>
                  <a:satMod val="110000"/>
                  <a:lumMod val="100000"/>
                </a:schemeClr>
              </a:gs>
              <a:gs pos="100000">
                <a:schemeClr val="accent6">
                  <a:shade val="78000"/>
                  <a:satMod val="120000"/>
                  <a:lumMod val="99000"/>
                </a:schemeClr>
              </a:gs>
            </a:gsLst>
          </a:gradFill>
          <a:ln/>
        </p:spPr>
        <p:style>
          <a:lnRef idx="1">
            <a:schemeClr val="accent6"/>
          </a:lnRef>
          <a:fillRef idx="3">
            <a:schemeClr val="accent6"/>
          </a:fillRef>
          <a:effectRef idx="2">
            <a:schemeClr val="accent6"/>
          </a:effectRef>
          <a:fontRef idx="minor">
            <a:schemeClr val="lt1"/>
          </a:fontRef>
        </p:style>
        <p:txBody>
          <a:bodyPr lIns="121917" tIns="60958" rIns="121917" bIns="60958" rtlCol="0" anchor="ctr"/>
          <a:lstStyle/>
          <a:p>
            <a:pPr algn="ctr"/>
            <a:endParaRPr lang="en-US" dirty="0"/>
          </a:p>
        </p:txBody>
      </p:sp>
      <p:grpSp>
        <p:nvGrpSpPr>
          <p:cNvPr id="20" name="Group 29"/>
          <p:cNvGrpSpPr/>
          <p:nvPr/>
        </p:nvGrpSpPr>
        <p:grpSpPr>
          <a:xfrm>
            <a:off x="6219736" y="2274421"/>
            <a:ext cx="5034901" cy="1138776"/>
            <a:chOff x="798970" y="1704791"/>
            <a:chExt cx="1860430" cy="854083"/>
          </a:xfrm>
        </p:grpSpPr>
        <p:sp>
          <p:nvSpPr>
            <p:cNvPr id="21" name="Text Placeholder 3"/>
            <p:cNvSpPr txBox="1">
              <a:spLocks/>
            </p:cNvSpPr>
            <p:nvPr/>
          </p:nvSpPr>
          <p:spPr>
            <a:xfrm>
              <a:off x="798970" y="1704791"/>
              <a:ext cx="380270"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bg2">
                      <a:lumMod val="75000"/>
                    </a:schemeClr>
                  </a:solidFill>
                </a:rPr>
                <a:t>ZORUNLU</a:t>
              </a:r>
              <a:endParaRPr lang="en-US" sz="1800" b="1" dirty="0">
                <a:solidFill>
                  <a:schemeClr val="bg2">
                    <a:lumMod val="75000"/>
                  </a:schemeClr>
                </a:solidFill>
              </a:endParaRPr>
            </a:p>
          </p:txBody>
        </p:sp>
        <p:sp>
          <p:nvSpPr>
            <p:cNvPr id="22" name="Text Placeholder 3"/>
            <p:cNvSpPr txBox="1">
              <a:spLocks/>
            </p:cNvSpPr>
            <p:nvPr/>
          </p:nvSpPr>
          <p:spPr>
            <a:xfrm>
              <a:off x="798970" y="1935626"/>
              <a:ext cx="1860430" cy="6232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tr-TR" sz="1800" dirty="0">
                  <a:solidFill>
                    <a:srgbClr val="C00000"/>
                  </a:solidFill>
                </a:rPr>
                <a:t>Tüm öğrenciler  </a:t>
              </a:r>
              <a:r>
                <a:rPr lang="tr-TR" sz="1800" dirty="0">
                  <a:solidFill>
                    <a:srgbClr val="002060"/>
                  </a:solidFill>
                </a:rPr>
                <a:t>ilk olarak yerel yerleştirme ile öğrenci alan okul tercihinde bulunmak zorundadır.</a:t>
              </a:r>
              <a:r>
                <a:rPr lang="tr-TR" sz="1800" b="1" dirty="0">
                  <a:solidFill>
                    <a:srgbClr val="002060"/>
                  </a:solidFill>
                </a:rPr>
                <a:t> </a:t>
              </a:r>
              <a:endParaRPr lang="en-US" sz="1800" b="1" dirty="0">
                <a:solidFill>
                  <a:srgbClr val="002060"/>
                </a:solidFill>
              </a:endParaRPr>
            </a:p>
          </p:txBody>
        </p:sp>
      </p:grpSp>
      <p:grpSp>
        <p:nvGrpSpPr>
          <p:cNvPr id="23" name="Group 29"/>
          <p:cNvGrpSpPr/>
          <p:nvPr/>
        </p:nvGrpSpPr>
        <p:grpSpPr>
          <a:xfrm>
            <a:off x="6178171" y="3533897"/>
            <a:ext cx="5034901" cy="1415775"/>
            <a:chOff x="798970" y="1704791"/>
            <a:chExt cx="1860430" cy="1061831"/>
          </a:xfrm>
        </p:grpSpPr>
        <p:sp>
          <p:nvSpPr>
            <p:cNvPr id="24" name="Text Placeholder 3"/>
            <p:cNvSpPr txBox="1">
              <a:spLocks/>
            </p:cNvSpPr>
            <p:nvPr/>
          </p:nvSpPr>
          <p:spPr>
            <a:xfrm>
              <a:off x="798970" y="1704791"/>
              <a:ext cx="36036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accent2">
                      <a:lumMod val="50000"/>
                    </a:schemeClr>
                  </a:solidFill>
                </a:rPr>
                <a:t>5 TERCİH</a:t>
              </a:r>
              <a:endParaRPr lang="en-US" sz="1800" b="1" dirty="0">
                <a:solidFill>
                  <a:schemeClr val="accent2">
                    <a:lumMod val="50000"/>
                  </a:schemeClr>
                </a:solidFill>
              </a:endParaRPr>
            </a:p>
          </p:txBody>
        </p:sp>
        <p:sp>
          <p:nvSpPr>
            <p:cNvPr id="25" name="Text Placeholder 3"/>
            <p:cNvSpPr txBox="1">
              <a:spLocks/>
            </p:cNvSpPr>
            <p:nvPr/>
          </p:nvSpPr>
          <p:spPr>
            <a:xfrm>
              <a:off x="798970" y="1935625"/>
              <a:ext cx="18604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tr-TR" sz="1500" dirty="0">
                  <a:solidFill>
                    <a:srgbClr val="002060"/>
                  </a:solidFill>
                </a:rPr>
                <a:t>Y</a:t>
              </a:r>
              <a:r>
                <a:rPr lang="tr-TR" sz="1800" dirty="0">
                  <a:solidFill>
                    <a:srgbClr val="002060"/>
                  </a:solidFill>
                </a:rPr>
                <a:t>erel Yerleştirmede, tercihlerinden </a:t>
              </a:r>
              <a:r>
                <a:rPr lang="tr-TR" sz="1800" dirty="0">
                  <a:solidFill>
                    <a:srgbClr val="C00000"/>
                  </a:solidFill>
                </a:rPr>
                <a:t>ilk 3 (üç) </a:t>
              </a:r>
              <a:r>
                <a:rPr lang="tr-TR" sz="1800" dirty="0">
                  <a:solidFill>
                    <a:srgbClr val="002060"/>
                  </a:solidFill>
                </a:rPr>
                <a:t>okulu </a:t>
              </a:r>
              <a:r>
                <a:rPr lang="tr-TR" sz="1800" b="1" dirty="0">
                  <a:solidFill>
                    <a:srgbClr val="C00000"/>
                  </a:solidFill>
                </a:rPr>
                <a:t>Kayıt Alanından</a:t>
              </a:r>
              <a:r>
                <a:rPr lang="tr-TR" sz="1800" b="1" dirty="0">
                  <a:solidFill>
                    <a:srgbClr val="002060"/>
                  </a:solidFill>
                </a:rPr>
                <a:t> seçmek </a:t>
              </a:r>
              <a:r>
                <a:rPr lang="tr-TR" sz="1800" dirty="0">
                  <a:solidFill>
                    <a:srgbClr val="002060"/>
                  </a:solidFill>
                </a:rPr>
                <a:t>kaydıyla, öğrenciler en fazla </a:t>
              </a:r>
              <a:r>
                <a:rPr lang="tr-TR" sz="1800" dirty="0">
                  <a:solidFill>
                    <a:srgbClr val="C00000"/>
                  </a:solidFill>
                </a:rPr>
                <a:t>5 (beş) okul</a:t>
              </a:r>
              <a:r>
                <a:rPr lang="tr-TR" sz="1800" dirty="0">
                  <a:solidFill>
                    <a:srgbClr val="002060"/>
                  </a:solidFill>
                </a:rPr>
                <a:t> tercihinde bulunabileceklerdir.</a:t>
              </a:r>
            </a:p>
          </p:txBody>
        </p:sp>
      </p:grpSp>
      <p:grpSp>
        <p:nvGrpSpPr>
          <p:cNvPr id="26" name="Group 29"/>
          <p:cNvGrpSpPr/>
          <p:nvPr/>
        </p:nvGrpSpPr>
        <p:grpSpPr>
          <a:xfrm>
            <a:off x="6178171" y="5073364"/>
            <a:ext cx="4974737" cy="1124922"/>
            <a:chOff x="781775" y="1704791"/>
            <a:chExt cx="2057964" cy="843692"/>
          </a:xfrm>
        </p:grpSpPr>
        <p:sp>
          <p:nvSpPr>
            <p:cNvPr id="27" name="Text Placeholder 3"/>
            <p:cNvSpPr txBox="1">
              <a:spLocks/>
            </p:cNvSpPr>
            <p:nvPr/>
          </p:nvSpPr>
          <p:spPr>
            <a:xfrm>
              <a:off x="798970" y="1704791"/>
              <a:ext cx="742817"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accent4">
                      <a:lumMod val="75000"/>
                    </a:schemeClr>
                  </a:solidFill>
                </a:rPr>
                <a:t>AYNI OKUL TÜRÜ</a:t>
              </a:r>
              <a:endParaRPr lang="en-US" sz="1800" b="1" dirty="0">
                <a:solidFill>
                  <a:schemeClr val="accent4">
                    <a:lumMod val="75000"/>
                  </a:schemeClr>
                </a:solidFill>
              </a:endParaRPr>
            </a:p>
          </p:txBody>
        </p:sp>
        <p:sp>
          <p:nvSpPr>
            <p:cNvPr id="28" name="Text Placeholder 3"/>
            <p:cNvSpPr txBox="1">
              <a:spLocks/>
            </p:cNvSpPr>
            <p:nvPr/>
          </p:nvSpPr>
          <p:spPr>
            <a:xfrm>
              <a:off x="781775" y="1925235"/>
              <a:ext cx="2057964" cy="6232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tr-TR" sz="1800" dirty="0">
                  <a:solidFill>
                    <a:srgbClr val="C00000"/>
                  </a:solidFill>
                </a:rPr>
                <a:t>Aynı okul türünden </a:t>
              </a:r>
              <a:r>
                <a:rPr lang="tr-TR" sz="1800" dirty="0">
                  <a:solidFill>
                    <a:srgbClr val="002060"/>
                  </a:solidFill>
                </a:rPr>
                <a:t>(Anadolu Lisesi, Meslekî ve Teknik Anadolu Lisesi, Anadolu İmam Hatip Lisesi) en fazla </a:t>
              </a:r>
              <a:r>
                <a:rPr lang="tr-TR" sz="1800" dirty="0">
                  <a:solidFill>
                    <a:srgbClr val="C00000"/>
                  </a:solidFill>
                </a:rPr>
                <a:t>3 (üç) okul </a:t>
              </a:r>
              <a:r>
                <a:rPr lang="tr-TR" sz="1800" dirty="0">
                  <a:solidFill>
                    <a:srgbClr val="002060"/>
                  </a:solidFill>
                </a:rPr>
                <a:t>seçilebilecektir.</a:t>
              </a:r>
              <a:endParaRPr lang="en-US" sz="1800" dirty="0">
                <a:solidFill>
                  <a:srgbClr val="002060"/>
                </a:solidFill>
              </a:endParaRPr>
            </a:p>
          </p:txBody>
        </p:sp>
      </p:grpSp>
      <p:sp>
        <p:nvSpPr>
          <p:cNvPr id="29" name="Oval 21"/>
          <p:cNvSpPr>
            <a:spLocks noChangeAspect="1"/>
          </p:cNvSpPr>
          <p:nvPr/>
        </p:nvSpPr>
        <p:spPr>
          <a:xfrm>
            <a:off x="4764916" y="2586760"/>
            <a:ext cx="772051" cy="749947"/>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dirty="0">
              <a:solidFill>
                <a:schemeClr val="bg1"/>
              </a:solidFill>
              <a:latin typeface="FontAwesome" pitchFamily="2" charset="0"/>
            </a:endParaRPr>
          </a:p>
        </p:txBody>
      </p:sp>
      <p:sp>
        <p:nvSpPr>
          <p:cNvPr id="30" name="Oval 22"/>
          <p:cNvSpPr>
            <a:spLocks noChangeAspect="1"/>
          </p:cNvSpPr>
          <p:nvPr/>
        </p:nvSpPr>
        <p:spPr>
          <a:xfrm>
            <a:off x="4792624" y="3883028"/>
            <a:ext cx="772051" cy="74994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dirty="0">
              <a:latin typeface="FontAwesome" pitchFamily="2" charset="0"/>
            </a:endParaRPr>
          </a:p>
        </p:txBody>
      </p:sp>
      <p:sp>
        <p:nvSpPr>
          <p:cNvPr id="31" name="Oval 23"/>
          <p:cNvSpPr>
            <a:spLocks noChangeAspect="1"/>
          </p:cNvSpPr>
          <p:nvPr/>
        </p:nvSpPr>
        <p:spPr>
          <a:xfrm>
            <a:off x="4806479" y="5328476"/>
            <a:ext cx="772051" cy="749949"/>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3200" dirty="0">
              <a:latin typeface="FontAwesome" pitchFamily="2" charset="0"/>
            </a:endParaRPr>
          </a:p>
        </p:txBody>
      </p:sp>
      <p:sp>
        <p:nvSpPr>
          <p:cNvPr id="33" name="32 Metin kutusu"/>
          <p:cNvSpPr txBox="1"/>
          <p:nvPr/>
        </p:nvSpPr>
        <p:spPr>
          <a:xfrm>
            <a:off x="678873" y="3606003"/>
            <a:ext cx="3144981" cy="1261880"/>
          </a:xfrm>
          <a:prstGeom prst="rect">
            <a:avLst/>
          </a:prstGeom>
          <a:noFill/>
        </p:spPr>
        <p:txBody>
          <a:bodyPr wrap="square" lIns="121917" tIns="60958" rIns="121917" bIns="60958" rtlCol="0">
            <a:spAutoFit/>
          </a:bodyPr>
          <a:lstStyle/>
          <a:p>
            <a:pPr algn="ctr"/>
            <a:r>
              <a:rPr lang="tr-TR" sz="3700" dirty="0">
                <a:ln w="18415" cmpd="sng">
                  <a:solidFill>
                    <a:srgbClr val="FFFFFF"/>
                  </a:solidFill>
                  <a:prstDash val="solid"/>
                </a:ln>
                <a:solidFill>
                  <a:srgbClr val="FFFFFF"/>
                </a:solidFill>
                <a:effectLst>
                  <a:outerShdw blurRad="63500" dir="3600000" algn="tl" rotWithShape="0">
                    <a:srgbClr val="000000">
                      <a:alpha val="70000"/>
                    </a:srgbClr>
                  </a:outerShdw>
                </a:effectLst>
              </a:rPr>
              <a:t>YEREL</a:t>
            </a:r>
          </a:p>
          <a:p>
            <a:pPr algn="ctr"/>
            <a:r>
              <a:rPr lang="tr-TR" sz="3700" dirty="0">
                <a:ln w="18415" cmpd="sng">
                  <a:solidFill>
                    <a:srgbClr val="FFFFFF"/>
                  </a:solidFill>
                  <a:prstDash val="solid"/>
                </a:ln>
                <a:solidFill>
                  <a:srgbClr val="FFFFFF"/>
                </a:solidFill>
                <a:effectLst>
                  <a:outerShdw blurRad="63500" dir="3600000" algn="tl" rotWithShape="0">
                    <a:srgbClr val="000000">
                      <a:alpha val="70000"/>
                    </a:srgbClr>
                  </a:outerShdw>
                </a:effectLst>
              </a:rPr>
              <a:t>YERLEŞTİRME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ppt_x"/>
                                          </p:val>
                                        </p:tav>
                                        <p:tav tm="100000">
                                          <p:val>
                                            <p:strVal val="#ppt_x"/>
                                          </p:val>
                                        </p:tav>
                                      </p:tavLst>
                                    </p:anim>
                                    <p:anim calcmode="lin" valueType="num">
                                      <p:cBhvr additive="base">
                                        <p:cTn id="13" dur="500" fill="hold"/>
                                        <p:tgtEl>
                                          <p:spTgt spid="2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0"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800" decel="100000"/>
                                        <p:tgtEl>
                                          <p:spTgt spid="20"/>
                                        </p:tgtEl>
                                      </p:cBhvr>
                                    </p:animEffect>
                                    <p:anim calcmode="lin" valueType="num">
                                      <p:cBhvr>
                                        <p:cTn id="18" dur="800" decel="100000" fill="hold"/>
                                        <p:tgtEl>
                                          <p:spTgt spid="20"/>
                                        </p:tgtEl>
                                        <p:attrNameLst>
                                          <p:attrName>style.rotation</p:attrName>
                                        </p:attrNameLst>
                                      </p:cBhvr>
                                      <p:tavLst>
                                        <p:tav tm="0">
                                          <p:val>
                                            <p:fltVal val="-90"/>
                                          </p:val>
                                        </p:tav>
                                        <p:tav tm="100000">
                                          <p:val>
                                            <p:fltVal val="0"/>
                                          </p:val>
                                        </p:tav>
                                      </p:tavLst>
                                    </p:anim>
                                    <p:anim calcmode="lin" valueType="num">
                                      <p:cBhvr>
                                        <p:cTn id="19" dur="800" decel="100000" fill="hold"/>
                                        <p:tgtEl>
                                          <p:spTgt spid="20"/>
                                        </p:tgtEl>
                                        <p:attrNameLst>
                                          <p:attrName>ppt_x</p:attrName>
                                        </p:attrNameLst>
                                      </p:cBhvr>
                                      <p:tavLst>
                                        <p:tav tm="0">
                                          <p:val>
                                            <p:strVal val="#ppt_x+0.4"/>
                                          </p:val>
                                        </p:tav>
                                        <p:tav tm="100000">
                                          <p:val>
                                            <p:strVal val="#ppt_x-0.05"/>
                                          </p:val>
                                        </p:tav>
                                      </p:tavLst>
                                    </p:anim>
                                    <p:anim calcmode="lin" valueType="num">
                                      <p:cBhvr>
                                        <p:cTn id="20" dur="800" decel="100000" fill="hold"/>
                                        <p:tgtEl>
                                          <p:spTgt spid="20"/>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par>
                          <p:cTn id="23" fill="hold">
                            <p:stCondLst>
                              <p:cond delay="20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ppt_x"/>
                                          </p:val>
                                        </p:tav>
                                        <p:tav tm="100000">
                                          <p:val>
                                            <p:strVal val="#ppt_x"/>
                                          </p:val>
                                        </p:tav>
                                      </p:tavLst>
                                    </p:anim>
                                    <p:anim calcmode="lin" valueType="num">
                                      <p:cBhvr additive="base">
                                        <p:cTn id="27" dur="500" fill="hold"/>
                                        <p:tgtEl>
                                          <p:spTgt spid="3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30"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800" decel="100000"/>
                                        <p:tgtEl>
                                          <p:spTgt spid="23"/>
                                        </p:tgtEl>
                                      </p:cBhvr>
                                    </p:animEffect>
                                    <p:anim calcmode="lin" valueType="num">
                                      <p:cBhvr>
                                        <p:cTn id="32" dur="800" decel="100000" fill="hold"/>
                                        <p:tgtEl>
                                          <p:spTgt spid="23"/>
                                        </p:tgtEl>
                                        <p:attrNameLst>
                                          <p:attrName>style.rotation</p:attrName>
                                        </p:attrNameLst>
                                      </p:cBhvr>
                                      <p:tavLst>
                                        <p:tav tm="0">
                                          <p:val>
                                            <p:fltVal val="-90"/>
                                          </p:val>
                                        </p:tav>
                                        <p:tav tm="100000">
                                          <p:val>
                                            <p:fltVal val="0"/>
                                          </p:val>
                                        </p:tav>
                                      </p:tavLst>
                                    </p:anim>
                                    <p:anim calcmode="lin" valueType="num">
                                      <p:cBhvr>
                                        <p:cTn id="33" dur="800" decel="100000" fill="hold"/>
                                        <p:tgtEl>
                                          <p:spTgt spid="23"/>
                                        </p:tgtEl>
                                        <p:attrNameLst>
                                          <p:attrName>ppt_x</p:attrName>
                                        </p:attrNameLst>
                                      </p:cBhvr>
                                      <p:tavLst>
                                        <p:tav tm="0">
                                          <p:val>
                                            <p:strVal val="#ppt_x+0.4"/>
                                          </p:val>
                                        </p:tav>
                                        <p:tav tm="100000">
                                          <p:val>
                                            <p:strVal val="#ppt_x-0.05"/>
                                          </p:val>
                                        </p:tav>
                                      </p:tavLst>
                                    </p:anim>
                                    <p:anim calcmode="lin" valueType="num">
                                      <p:cBhvr>
                                        <p:cTn id="34" dur="800" decel="100000" fill="hold"/>
                                        <p:tgtEl>
                                          <p:spTgt spid="23"/>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3"/>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3"/>
                                        </p:tgtEl>
                                        <p:attrNameLst>
                                          <p:attrName>ppt_y</p:attrName>
                                        </p:attrNameLst>
                                      </p:cBhvr>
                                      <p:tavLst>
                                        <p:tav tm="0">
                                          <p:val>
                                            <p:strVal val="#ppt_y+0.1"/>
                                          </p:val>
                                        </p:tav>
                                        <p:tav tm="100000">
                                          <p:val>
                                            <p:strVal val="#ppt_y"/>
                                          </p:val>
                                        </p:tav>
                                      </p:tavLst>
                                    </p:anim>
                                  </p:childTnLst>
                                </p:cTn>
                              </p:par>
                            </p:childTnLst>
                          </p:cTn>
                        </p:par>
                        <p:par>
                          <p:cTn id="37" fill="hold">
                            <p:stCondLst>
                              <p:cond delay="35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ppt_x"/>
                                          </p:val>
                                        </p:tav>
                                        <p:tav tm="100000">
                                          <p:val>
                                            <p:strVal val="#ppt_x"/>
                                          </p:val>
                                        </p:tav>
                                      </p:tavLst>
                                    </p:anim>
                                    <p:anim calcmode="lin" valueType="num">
                                      <p:cBhvr additive="base">
                                        <p:cTn id="41" dur="500" fill="hold"/>
                                        <p:tgtEl>
                                          <p:spTgt spid="31"/>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30"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800" decel="100000"/>
                                        <p:tgtEl>
                                          <p:spTgt spid="26"/>
                                        </p:tgtEl>
                                      </p:cBhvr>
                                    </p:animEffect>
                                    <p:anim calcmode="lin" valueType="num">
                                      <p:cBhvr>
                                        <p:cTn id="46" dur="800" decel="100000" fill="hold"/>
                                        <p:tgtEl>
                                          <p:spTgt spid="26"/>
                                        </p:tgtEl>
                                        <p:attrNameLst>
                                          <p:attrName>style.rotation</p:attrName>
                                        </p:attrNameLst>
                                      </p:cBhvr>
                                      <p:tavLst>
                                        <p:tav tm="0">
                                          <p:val>
                                            <p:fltVal val="-90"/>
                                          </p:val>
                                        </p:tav>
                                        <p:tav tm="100000">
                                          <p:val>
                                            <p:fltVal val="0"/>
                                          </p:val>
                                        </p:tav>
                                      </p:tavLst>
                                    </p:anim>
                                    <p:anim calcmode="lin" valueType="num">
                                      <p:cBhvr>
                                        <p:cTn id="47" dur="800" decel="100000" fill="hold"/>
                                        <p:tgtEl>
                                          <p:spTgt spid="26"/>
                                        </p:tgtEl>
                                        <p:attrNameLst>
                                          <p:attrName>ppt_x</p:attrName>
                                        </p:attrNameLst>
                                      </p:cBhvr>
                                      <p:tavLst>
                                        <p:tav tm="0">
                                          <p:val>
                                            <p:strVal val="#ppt_x+0.4"/>
                                          </p:val>
                                        </p:tav>
                                        <p:tav tm="100000">
                                          <p:val>
                                            <p:strVal val="#ppt_x-0.05"/>
                                          </p:val>
                                        </p:tav>
                                      </p:tavLst>
                                    </p:anim>
                                    <p:anim calcmode="lin" valueType="num">
                                      <p:cBhvr>
                                        <p:cTn id="48" dur="800" decel="100000" fill="hold"/>
                                        <p:tgtEl>
                                          <p:spTgt spid="26"/>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6"/>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İçerik Yer Tutucusu">
            <a:extLst>
              <a:ext uri="{FF2B5EF4-FFF2-40B4-BE49-F238E27FC236}">
                <a16:creationId xmlns="" xmlns:a16="http://schemas.microsoft.com/office/drawing/2014/main" id="{E9CF23C0-3356-4905-B6E0-DAA4F3FE3DA6}"/>
              </a:ext>
            </a:extLst>
          </p:cNvPr>
          <p:cNvGraphicFramePr>
            <a:graphicFrameLocks/>
          </p:cNvGraphicFramePr>
          <p:nvPr>
            <p:extLst>
              <p:ext uri="{D42A27DB-BD31-4B8C-83A1-F6EECF244321}">
                <p14:modId xmlns:p14="http://schemas.microsoft.com/office/powerpoint/2010/main" val="3300919636"/>
              </p:ext>
            </p:extLst>
          </p:nvPr>
        </p:nvGraphicFramePr>
        <p:xfrm>
          <a:off x="1489746" y="1508787"/>
          <a:ext cx="9502799" cy="4992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Unvan 1">
            <a:extLst>
              <a:ext uri="{FF2B5EF4-FFF2-40B4-BE49-F238E27FC236}">
                <a16:creationId xmlns="" xmlns:a16="http://schemas.microsoft.com/office/drawing/2014/main" id="{19511987-D1B8-4E23-B669-C26BEDE6125D}"/>
              </a:ext>
            </a:extLst>
          </p:cNvPr>
          <p:cNvSpPr txBox="1">
            <a:spLocks/>
          </p:cNvSpPr>
          <p:nvPr/>
        </p:nvSpPr>
        <p:spPr>
          <a:xfrm>
            <a:off x="1777778" y="628423"/>
            <a:ext cx="9502799" cy="524800"/>
          </a:xfrm>
          <a:prstGeom prst="rect">
            <a:avLst/>
          </a:prstGeom>
        </p:spPr>
        <p:txBody>
          <a:bodyPr lIns="121917" tIns="60958" rIns="121917" bIns="60958"/>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3200" b="1" dirty="0">
                <a:solidFill>
                  <a:schemeClr val="bg1"/>
                </a:solidFill>
                <a:latin typeface="Calibri" panose="020F0502020204030204" pitchFamily="34" charset="0"/>
                <a:cs typeface="Calibri" panose="020F0502020204030204" pitchFamily="34" charset="0"/>
              </a:rPr>
              <a:t>YEREL YERLEŞTİRME İLE ÖĞRENCİ ALAN OKUL TÜRLERİ</a:t>
            </a:r>
            <a:r>
              <a:rPr lang="tr-TR" sz="4800" b="1" dirty="0"/>
              <a:t/>
            </a:r>
            <a:br>
              <a:rPr lang="tr-TR" sz="4800" b="1" dirty="0"/>
            </a:br>
            <a:endParaRPr lang="tr-TR" sz="4800" b="1" dirty="0"/>
          </a:p>
        </p:txBody>
      </p:sp>
    </p:spTree>
    <p:extLst>
      <p:ext uri="{BB962C8B-B14F-4D97-AF65-F5344CB8AC3E}">
        <p14:creationId xmlns:p14="http://schemas.microsoft.com/office/powerpoint/2010/main" val="57746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Yuvarlatılmış Dikdörtgen"/>
          <p:cNvSpPr/>
          <p:nvPr/>
        </p:nvSpPr>
        <p:spPr>
          <a:xfrm>
            <a:off x="-1" y="0"/>
            <a:ext cx="12192001" cy="1124720"/>
          </a:xfrm>
          <a:prstGeom prst="roundRect">
            <a:avLst/>
          </a:prstGeom>
          <a:solidFill>
            <a:schemeClr val="tx2">
              <a:lumMod val="25000"/>
            </a:schemeClr>
          </a:solidFill>
          <a:ln/>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pPr algn="ctr"/>
            <a:endParaRPr lang="tr-TR" dirty="0"/>
          </a:p>
        </p:txBody>
      </p:sp>
      <p:sp>
        <p:nvSpPr>
          <p:cNvPr id="2" name="Title 1"/>
          <p:cNvSpPr>
            <a:spLocks noGrp="1"/>
          </p:cNvSpPr>
          <p:nvPr>
            <p:ph type="title"/>
          </p:nvPr>
        </p:nvSpPr>
        <p:spPr/>
        <p:txBody>
          <a:bodyPr/>
          <a:lstStyle/>
          <a:p>
            <a:r>
              <a:rPr lang="tr-TR" dirty="0"/>
              <a:t>YEREL YERLEŞTİRMEDE YIĞILMA OLMASI DURUMUNDA</a:t>
            </a:r>
            <a:endParaRPr lang="en-US" dirty="0"/>
          </a:p>
        </p:txBody>
      </p:sp>
      <p:sp>
        <p:nvSpPr>
          <p:cNvPr id="4" name="Slide Number Placeholder 3"/>
          <p:cNvSpPr>
            <a:spLocks noGrp="1"/>
          </p:cNvSpPr>
          <p:nvPr>
            <p:ph type="sldNum" sz="quarter" idx="12"/>
          </p:nvPr>
        </p:nvSpPr>
        <p:spPr>
          <a:xfrm>
            <a:off x="109106" y="6265633"/>
            <a:ext cx="610241" cy="366183"/>
          </a:xfrm>
          <a:prstGeom prst="rect">
            <a:avLst/>
          </a:prstGeom>
        </p:spPr>
        <p:txBody>
          <a:bodyPr/>
          <a:lstStyle/>
          <a:p>
            <a:fld id="{C136B7D2-B98C-44FD-8D04-7EC62A564975}" type="slidenum">
              <a:rPr lang="en-US" smtClean="0"/>
              <a:pPr/>
              <a:t>17</a:t>
            </a:fld>
            <a:endParaRPr lang="en-US" dirty="0"/>
          </a:p>
        </p:txBody>
      </p:sp>
      <p:grpSp>
        <p:nvGrpSpPr>
          <p:cNvPr id="5" name="Group 4"/>
          <p:cNvGrpSpPr/>
          <p:nvPr/>
        </p:nvGrpSpPr>
        <p:grpSpPr>
          <a:xfrm>
            <a:off x="7862615"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FontAwesome" pitchFamily="2" charset="0"/>
                </a:rPr>
                <a:t></a:t>
              </a:r>
              <a:endParaRPr lang="en-US" sz="4800" dirty="0"/>
            </a:p>
          </p:txBody>
        </p:sp>
      </p:grpSp>
      <p:grpSp>
        <p:nvGrpSpPr>
          <p:cNvPr id="8" name="Group 7"/>
          <p:cNvGrpSpPr/>
          <p:nvPr/>
        </p:nvGrpSpPr>
        <p:grpSpPr>
          <a:xfrm>
            <a:off x="9858794"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00" dirty="0">
                  <a:latin typeface="FontAwesome" pitchFamily="2" charset="0"/>
                </a:rPr>
                <a:t></a:t>
              </a:r>
              <a:endParaRPr lang="en-US" sz="4300" dirty="0"/>
            </a:p>
          </p:txBody>
        </p:sp>
      </p:grpSp>
      <p:grpSp>
        <p:nvGrpSpPr>
          <p:cNvPr id="11" name="Group 10"/>
          <p:cNvGrpSpPr/>
          <p:nvPr/>
        </p:nvGrpSpPr>
        <p:grpSpPr>
          <a:xfrm>
            <a:off x="8303563"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dirty="0">
                  <a:solidFill>
                    <a:schemeClr val="bg1"/>
                  </a:solidFill>
                  <a:latin typeface="FontAwesome" pitchFamily="2" charset="0"/>
                </a:rPr>
                <a:t></a:t>
              </a:r>
              <a:endParaRPr lang="en-US" sz="4800" dirty="0">
                <a:solidFill>
                  <a:schemeClr val="bg1"/>
                </a:solidFill>
              </a:endParaRPr>
            </a:p>
          </p:txBody>
        </p:sp>
      </p:grpSp>
      <p:grpSp>
        <p:nvGrpSpPr>
          <p:cNvPr id="14" name="Group 13"/>
          <p:cNvGrpSpPr/>
          <p:nvPr/>
        </p:nvGrpSpPr>
        <p:grpSpPr>
          <a:xfrm>
            <a:off x="9885887"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00" dirty="0">
                  <a:latin typeface="FontAwesome" pitchFamily="2" charset="0"/>
                </a:rPr>
                <a:t></a:t>
              </a:r>
              <a:endParaRPr lang="en-US" sz="4300" dirty="0"/>
            </a:p>
          </p:txBody>
        </p:sp>
      </p:grpSp>
      <p:sp>
        <p:nvSpPr>
          <p:cNvPr id="17" name="Arc 16"/>
          <p:cNvSpPr/>
          <p:nvPr/>
        </p:nvSpPr>
        <p:spPr>
          <a:xfrm rot="18074722">
            <a:off x="8500869" y="14706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sp>
        <p:nvSpPr>
          <p:cNvPr id="18" name="Arc 17"/>
          <p:cNvSpPr/>
          <p:nvPr/>
        </p:nvSpPr>
        <p:spPr>
          <a:xfrm rot="11931966">
            <a:off x="7409976" y="257100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grpSp>
        <p:nvGrpSpPr>
          <p:cNvPr id="26" name="Group 30"/>
          <p:cNvGrpSpPr/>
          <p:nvPr/>
        </p:nvGrpSpPr>
        <p:grpSpPr>
          <a:xfrm>
            <a:off x="1456866" y="1127287"/>
            <a:ext cx="6888261" cy="1460326"/>
            <a:chOff x="1315499" y="950451"/>
            <a:chExt cx="4136781" cy="1095245"/>
          </a:xfrm>
        </p:grpSpPr>
        <p:sp>
          <p:nvSpPr>
            <p:cNvPr id="19" name="Text Placeholder 3"/>
            <p:cNvSpPr txBox="1">
              <a:spLocks/>
            </p:cNvSpPr>
            <p:nvPr/>
          </p:nvSpPr>
          <p:spPr>
            <a:xfrm>
              <a:off x="1315499" y="950451"/>
              <a:ext cx="915212"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100" b="1" dirty="0">
                  <a:solidFill>
                    <a:srgbClr val="00B050"/>
                  </a:solidFill>
                </a:rPr>
                <a:t>KAYIT ALANI</a:t>
              </a:r>
              <a:endParaRPr lang="en-US" sz="2100" b="1" dirty="0">
                <a:solidFill>
                  <a:srgbClr val="00B050"/>
                </a:solidFill>
              </a:endParaRPr>
            </a:p>
          </p:txBody>
        </p:sp>
        <p:sp>
          <p:nvSpPr>
            <p:cNvPr id="20" name="Text Placeholder 3"/>
            <p:cNvSpPr txBox="1">
              <a:spLocks/>
            </p:cNvSpPr>
            <p:nvPr/>
          </p:nvSpPr>
          <p:spPr>
            <a:xfrm>
              <a:off x="1340459" y="1307032"/>
              <a:ext cx="4111821" cy="73866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tr-TR" b="1" dirty="0">
                  <a:solidFill>
                    <a:srgbClr val="002060"/>
                  </a:solidFill>
                  <a:cs typeface="Arial" pitchFamily="34" charset="0"/>
                </a:rPr>
                <a:t>Öğrencilerin, ikamet adresine göre bulunduğu </a:t>
              </a:r>
              <a:r>
                <a:rPr lang="tr-TR" b="1" dirty="0">
                  <a:solidFill>
                    <a:schemeClr val="accent2">
                      <a:lumMod val="50000"/>
                    </a:schemeClr>
                  </a:solidFill>
                  <a:cs typeface="Arial" pitchFamily="34" charset="0"/>
                </a:rPr>
                <a:t>“Kayıt Alanı”</a:t>
              </a:r>
              <a:r>
                <a:rPr lang="tr-TR" b="1" dirty="0">
                  <a:solidFill>
                    <a:srgbClr val="002060"/>
                  </a:solidFill>
                  <a:cs typeface="Arial" pitchFamily="34" charset="0"/>
                </a:rPr>
                <a:t>ndan okul tercih etmeleri durumunda, aynı okulu tercih eden </a:t>
              </a:r>
              <a:r>
                <a:rPr lang="tr-TR" b="1" dirty="0">
                  <a:solidFill>
                    <a:schemeClr val="accent1">
                      <a:lumMod val="75000"/>
                    </a:schemeClr>
                  </a:solidFill>
                  <a:cs typeface="Arial" pitchFamily="34" charset="0"/>
                </a:rPr>
                <a:t>“Komşu Kayıt Alanı”</a:t>
              </a:r>
              <a:r>
                <a:rPr lang="tr-TR" b="1" dirty="0">
                  <a:solidFill>
                    <a:srgbClr val="002060"/>
                  </a:solidFill>
                  <a:cs typeface="Arial" pitchFamily="34" charset="0"/>
                </a:rPr>
                <a:t>ndaki öğrencilerden; “Komşu Kayıt Alanı”ndaki öğrenciler de </a:t>
              </a:r>
              <a:r>
                <a:rPr lang="tr-TR" b="1" dirty="0">
                  <a:solidFill>
                    <a:srgbClr val="FF0000"/>
                  </a:solidFill>
                  <a:cs typeface="Arial" pitchFamily="34" charset="0"/>
                </a:rPr>
                <a:t>“Diğer” </a:t>
              </a:r>
              <a:r>
                <a:rPr lang="tr-TR" b="1" dirty="0">
                  <a:solidFill>
                    <a:srgbClr val="002060"/>
                  </a:solidFill>
                  <a:cs typeface="Arial" pitchFamily="34" charset="0"/>
                </a:rPr>
                <a:t>Kayıt Alanlarındaki öğrencilerden avantajlı olacaktır.</a:t>
              </a:r>
              <a:endParaRPr lang="en-US" b="1" dirty="0">
                <a:solidFill>
                  <a:srgbClr val="002060"/>
                </a:solidFill>
                <a:cs typeface="Arial" pitchFamily="34" charset="0"/>
              </a:endParaRPr>
            </a:p>
          </p:txBody>
        </p:sp>
      </p:grpSp>
      <p:sp>
        <p:nvSpPr>
          <p:cNvPr id="21" name="Text Placeholder 3"/>
          <p:cNvSpPr txBox="1">
            <a:spLocks/>
          </p:cNvSpPr>
          <p:nvPr/>
        </p:nvSpPr>
        <p:spPr>
          <a:xfrm>
            <a:off x="491992" y="1201530"/>
            <a:ext cx="961802"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rgbClr val="00B050"/>
                </a:solidFill>
              </a:rPr>
              <a:t>01</a:t>
            </a:r>
          </a:p>
        </p:txBody>
      </p:sp>
      <p:grpSp>
        <p:nvGrpSpPr>
          <p:cNvPr id="31" name="Group 31"/>
          <p:cNvGrpSpPr/>
          <p:nvPr/>
        </p:nvGrpSpPr>
        <p:grpSpPr>
          <a:xfrm>
            <a:off x="1387592" y="2300753"/>
            <a:ext cx="6230000" cy="764545"/>
            <a:chOff x="1324745" y="2171287"/>
            <a:chExt cx="3732213" cy="573409"/>
          </a:xfrm>
        </p:grpSpPr>
        <p:sp>
          <p:nvSpPr>
            <p:cNvPr id="22" name="Text Placeholder 3"/>
            <p:cNvSpPr txBox="1">
              <a:spLocks/>
            </p:cNvSpPr>
            <p:nvPr/>
          </p:nvSpPr>
          <p:spPr>
            <a:xfrm>
              <a:off x="1324745" y="2171287"/>
              <a:ext cx="39"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endParaRPr lang="en-US" sz="2100" b="1" dirty="0">
                <a:solidFill>
                  <a:schemeClr val="accent2"/>
                </a:solidFill>
              </a:endParaRPr>
            </a:p>
          </p:txBody>
        </p:sp>
        <p:sp>
          <p:nvSpPr>
            <p:cNvPr id="23" name="Text Placeholder 3"/>
            <p:cNvSpPr txBox="1">
              <a:spLocks/>
            </p:cNvSpPr>
            <p:nvPr/>
          </p:nvSpPr>
          <p:spPr>
            <a:xfrm>
              <a:off x="1324745" y="2571572"/>
              <a:ext cx="3732213" cy="17312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endParaRPr lang="en-US" sz="1500" b="1" dirty="0">
                <a:solidFill>
                  <a:schemeClr val="tx1">
                    <a:lumMod val="50000"/>
                    <a:lumOff val="50000"/>
                  </a:schemeClr>
                </a:solidFill>
                <a:latin typeface="Arial" pitchFamily="34" charset="0"/>
                <a:cs typeface="Arial" pitchFamily="34" charset="0"/>
              </a:endParaRPr>
            </a:p>
          </p:txBody>
        </p:sp>
      </p:grpSp>
      <p:grpSp>
        <p:nvGrpSpPr>
          <p:cNvPr id="32" name="Group 33"/>
          <p:cNvGrpSpPr/>
          <p:nvPr/>
        </p:nvGrpSpPr>
        <p:grpSpPr>
          <a:xfrm>
            <a:off x="1537378" y="2683196"/>
            <a:ext cx="7225779" cy="660372"/>
            <a:chOff x="802750" y="4025499"/>
            <a:chExt cx="4518141" cy="495279"/>
          </a:xfrm>
        </p:grpSpPr>
        <p:sp>
          <p:nvSpPr>
            <p:cNvPr id="28" name="Text Placeholder 3"/>
            <p:cNvSpPr txBox="1">
              <a:spLocks/>
            </p:cNvSpPr>
            <p:nvPr/>
          </p:nvSpPr>
          <p:spPr>
            <a:xfrm>
              <a:off x="802750" y="4025499"/>
              <a:ext cx="1962596"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tr-TR" sz="2100" b="1" dirty="0">
                  <a:solidFill>
                    <a:schemeClr val="accent4"/>
                  </a:solidFill>
                </a:rPr>
                <a:t>ORTAOKUL BAŞARI PUANI</a:t>
              </a:r>
              <a:endParaRPr lang="en-US" sz="2100" b="1" dirty="0">
                <a:solidFill>
                  <a:schemeClr val="accent4"/>
                </a:solidFill>
              </a:endParaRPr>
            </a:p>
          </p:txBody>
        </p:sp>
        <p:sp>
          <p:nvSpPr>
            <p:cNvPr id="29" name="Text Placeholder 3"/>
            <p:cNvSpPr txBox="1">
              <a:spLocks/>
            </p:cNvSpPr>
            <p:nvPr/>
          </p:nvSpPr>
          <p:spPr>
            <a:xfrm>
              <a:off x="1315499" y="4370737"/>
              <a:ext cx="4005392" cy="15004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endParaRPr lang="en-US" sz="1300" b="1" dirty="0">
                <a:solidFill>
                  <a:schemeClr val="tx1">
                    <a:lumMod val="50000"/>
                    <a:lumOff val="50000"/>
                  </a:schemeClr>
                </a:solidFill>
                <a:latin typeface="Arial" pitchFamily="34" charset="0"/>
                <a:cs typeface="Arial" pitchFamily="34" charset="0"/>
              </a:endParaRPr>
            </a:p>
          </p:txBody>
        </p:sp>
      </p:grpSp>
      <p:sp>
        <p:nvSpPr>
          <p:cNvPr id="30" name="Text Placeholder 3"/>
          <p:cNvSpPr txBox="1">
            <a:spLocks/>
          </p:cNvSpPr>
          <p:nvPr/>
        </p:nvSpPr>
        <p:spPr>
          <a:xfrm>
            <a:off x="411731" y="2817956"/>
            <a:ext cx="961803"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chemeClr val="accent4"/>
                </a:solidFill>
              </a:rPr>
              <a:t>0</a:t>
            </a:r>
            <a:r>
              <a:rPr lang="tr-TR" sz="6400" dirty="0">
                <a:solidFill>
                  <a:schemeClr val="accent4"/>
                </a:solidFill>
              </a:rPr>
              <a:t>2</a:t>
            </a:r>
            <a:endParaRPr lang="en-US" sz="6400" dirty="0">
              <a:solidFill>
                <a:schemeClr val="accent4"/>
              </a:solidFill>
            </a:endParaRPr>
          </a:p>
        </p:txBody>
      </p:sp>
      <p:sp>
        <p:nvSpPr>
          <p:cNvPr id="39" name="Arc 38"/>
          <p:cNvSpPr/>
          <p:nvPr/>
        </p:nvSpPr>
        <p:spPr>
          <a:xfrm rot="5691386">
            <a:off x="8927637" y="388164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sp>
        <p:nvSpPr>
          <p:cNvPr id="37" name="Text Placeholder 3"/>
          <p:cNvSpPr txBox="1">
            <a:spLocks/>
          </p:cNvSpPr>
          <p:nvPr/>
        </p:nvSpPr>
        <p:spPr>
          <a:xfrm>
            <a:off x="423409" y="4155305"/>
            <a:ext cx="961803"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rgbClr val="C00000"/>
                </a:solidFill>
              </a:rPr>
              <a:t>0</a:t>
            </a:r>
            <a:r>
              <a:rPr lang="tr-TR" sz="6400" dirty="0">
                <a:solidFill>
                  <a:srgbClr val="C00000"/>
                </a:solidFill>
              </a:rPr>
              <a:t>3</a:t>
            </a:r>
            <a:endParaRPr lang="en-US" sz="6400" dirty="0">
              <a:solidFill>
                <a:srgbClr val="C00000"/>
              </a:solidFill>
            </a:endParaRPr>
          </a:p>
        </p:txBody>
      </p:sp>
      <p:sp>
        <p:nvSpPr>
          <p:cNvPr id="40" name="Text Placeholder 3"/>
          <p:cNvSpPr txBox="1">
            <a:spLocks/>
          </p:cNvSpPr>
          <p:nvPr/>
        </p:nvSpPr>
        <p:spPr>
          <a:xfrm>
            <a:off x="1511095" y="4168012"/>
            <a:ext cx="6376039" cy="1255728"/>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100" b="1" dirty="0">
                <a:solidFill>
                  <a:srgbClr val="C00000"/>
                </a:solidFill>
              </a:rPr>
              <a:t>ÖZÜRSÜZ DEVAMSIZLIK</a:t>
            </a:r>
          </a:p>
          <a:p>
            <a:pPr algn="l" defTabSz="1219170">
              <a:spcBef>
                <a:spcPct val="20000"/>
              </a:spcBef>
              <a:defRPr/>
            </a:pPr>
            <a:r>
              <a:rPr lang="tr-TR" sz="1800" dirty="0">
                <a:solidFill>
                  <a:srgbClr val="002060"/>
                </a:solidFill>
              </a:rPr>
              <a:t>Ortaokul Başarı Puanları da eşitse, 8’inci sınıfta özürsüz devamsızlık gün sayısı az olan öğrenci  avantajlı olacaktır.</a:t>
            </a:r>
            <a:r>
              <a:rPr lang="tr-TR" sz="2400" dirty="0"/>
              <a:t/>
            </a:r>
            <a:br>
              <a:rPr lang="tr-TR" sz="2400" dirty="0"/>
            </a:br>
            <a:endParaRPr lang="en-US" sz="2100" b="1" dirty="0">
              <a:solidFill>
                <a:schemeClr val="accent6">
                  <a:lumMod val="75000"/>
                </a:schemeClr>
              </a:solidFill>
            </a:endParaRPr>
          </a:p>
        </p:txBody>
      </p:sp>
      <p:sp>
        <p:nvSpPr>
          <p:cNvPr id="42" name="Text Placeholder 3"/>
          <p:cNvSpPr txBox="1">
            <a:spLocks/>
          </p:cNvSpPr>
          <p:nvPr/>
        </p:nvSpPr>
        <p:spPr>
          <a:xfrm>
            <a:off x="417091" y="5429480"/>
            <a:ext cx="961803"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rgbClr val="319EAD"/>
                </a:solidFill>
              </a:rPr>
              <a:t>0</a:t>
            </a:r>
            <a:r>
              <a:rPr lang="tr-TR" sz="6400" dirty="0">
                <a:solidFill>
                  <a:srgbClr val="319EAD"/>
                </a:solidFill>
              </a:rPr>
              <a:t>4</a:t>
            </a:r>
            <a:endParaRPr lang="en-US" sz="6400" dirty="0">
              <a:solidFill>
                <a:srgbClr val="319EAD"/>
              </a:solidFill>
            </a:endParaRPr>
          </a:p>
        </p:txBody>
      </p:sp>
      <p:sp>
        <p:nvSpPr>
          <p:cNvPr id="44" name="Text Placeholder 3"/>
          <p:cNvSpPr txBox="1">
            <a:spLocks/>
          </p:cNvSpPr>
          <p:nvPr/>
        </p:nvSpPr>
        <p:spPr>
          <a:xfrm>
            <a:off x="1570326" y="5714487"/>
            <a:ext cx="6991783" cy="83099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rgbClr val="002060"/>
                </a:solidFill>
              </a:rPr>
              <a:t> Eşitliğin devamı halinde son olarak sırasıyla; 8’inci, 7’nci ve 6’ncı sınıflardaki yılsonu başarı puanı üstünlüğüne bakılarak yerleştirme işlemi yapılacaktır.</a:t>
            </a:r>
            <a:endParaRPr lang="en-US" sz="1800" b="1" dirty="0">
              <a:solidFill>
                <a:srgbClr val="002060"/>
              </a:solidFill>
            </a:endParaRPr>
          </a:p>
        </p:txBody>
      </p:sp>
      <p:sp>
        <p:nvSpPr>
          <p:cNvPr id="41" name="16 Altbilgi Yer Tutucusu"/>
          <p:cNvSpPr txBox="1">
            <a:spLocks/>
          </p:cNvSpPr>
          <p:nvPr/>
        </p:nvSpPr>
        <p:spPr>
          <a:xfrm>
            <a:off x="0" y="6291828"/>
            <a:ext cx="12191999" cy="566172"/>
          </a:xfrm>
          <a:prstGeom prst="rect">
            <a:avLst/>
          </a:prstGeom>
        </p:spPr>
        <p:txBody>
          <a:bodyPr lIns="121917" tIns="60958" rIns="121917" bIns="60958"/>
          <a:lstStyle/>
          <a:p>
            <a:pPr algn="ctr" defTabSz="1375467">
              <a:defRPr/>
            </a:pPr>
            <a:endParaRPr lang="id-ID" sz="1900" dirty="0"/>
          </a:p>
        </p:txBody>
      </p:sp>
      <p:sp>
        <p:nvSpPr>
          <p:cNvPr id="43" name="42 Dikdörtgen"/>
          <p:cNvSpPr/>
          <p:nvPr/>
        </p:nvSpPr>
        <p:spPr>
          <a:xfrm>
            <a:off x="1427019" y="2967381"/>
            <a:ext cx="6096000" cy="1200329"/>
          </a:xfrm>
          <a:prstGeom prst="rect">
            <a:avLst/>
          </a:prstGeom>
        </p:spPr>
        <p:txBody>
          <a:bodyPr wrap="square">
            <a:spAutoFit/>
          </a:bodyPr>
          <a:lstStyle/>
          <a:p>
            <a:r>
              <a:rPr lang="tr-TR" dirty="0">
                <a:solidFill>
                  <a:srgbClr val="002060"/>
                </a:solidFill>
              </a:rPr>
              <a:t>Aynı kayıt alanından tercihte bulunan öğrencilerden, Okul Başarı Puanı yüksek olan öncelikli olarak yerleştirilecektir.</a:t>
            </a:r>
            <a:r>
              <a:rPr lang="tr-TR" dirty="0"/>
              <a:t/>
            </a:r>
            <a:br>
              <a:rPr lang="tr-TR" dirty="0"/>
            </a:br>
            <a:endParaRPr lang="tr-TR" dirty="0"/>
          </a:p>
        </p:txBody>
      </p:sp>
      <p:sp>
        <p:nvSpPr>
          <p:cNvPr id="45" name="44 Dikdörtgen"/>
          <p:cNvSpPr/>
          <p:nvPr/>
        </p:nvSpPr>
        <p:spPr>
          <a:xfrm>
            <a:off x="1524800" y="5209523"/>
            <a:ext cx="4182492" cy="415498"/>
          </a:xfrm>
          <a:prstGeom prst="rect">
            <a:avLst/>
          </a:prstGeom>
        </p:spPr>
        <p:txBody>
          <a:bodyPr wrap="none">
            <a:spAutoFit/>
          </a:bodyPr>
          <a:lstStyle/>
          <a:p>
            <a:pPr lvl="0" algn="just" defTabSz="1219170">
              <a:spcBef>
                <a:spcPct val="20000"/>
              </a:spcBef>
              <a:defRPr/>
            </a:pPr>
            <a:r>
              <a:rPr lang="tr-TR" sz="2100" b="1" dirty="0">
                <a:solidFill>
                  <a:srgbClr val="319EAD"/>
                </a:solidFill>
              </a:rPr>
              <a:t> SINIF YILSONU BAŞARI NOTLARI</a:t>
            </a:r>
            <a:endParaRPr lang="en-US" sz="2100" b="1" dirty="0">
              <a:solidFill>
                <a:srgbClr val="319EAD"/>
              </a:solidFill>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par>
                                <p:cTn id="11" presetID="18" presetClass="entr" presetSubtype="3"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strips(upRight)">
                                      <p:cBhvr>
                                        <p:cTn id="13" dur="500"/>
                                        <p:tgtEl>
                                          <p:spTgt spid="18"/>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strips(downRight)">
                                      <p:cBhvr>
                                        <p:cTn id="16" dur="500"/>
                                        <p:tgtEl>
                                          <p:spTgt spid="1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strips(downLeft)">
                                      <p:cBhvr>
                                        <p:cTn id="19" dur="500"/>
                                        <p:tgtEl>
                                          <p:spTgt spid="39"/>
                                        </p:tgtEl>
                                      </p:cBhvr>
                                    </p:animEffect>
                                  </p:childTnLst>
                                </p:cTn>
                              </p:par>
                            </p:childTnLst>
                          </p:cTn>
                        </p:par>
                        <p:par>
                          <p:cTn id="20" fill="hold">
                            <p:stCondLst>
                              <p:cond delay="1000"/>
                            </p:stCondLst>
                            <p:childTnLst>
                              <p:par>
                                <p:cTn id="21" presetID="2" presetClass="entr" presetSubtype="8" accel="50000" decel="5000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1000" fill="hold"/>
                                        <p:tgtEl>
                                          <p:spTgt spid="21"/>
                                        </p:tgtEl>
                                        <p:attrNameLst>
                                          <p:attrName>ppt_x</p:attrName>
                                        </p:attrNameLst>
                                      </p:cBhvr>
                                      <p:tavLst>
                                        <p:tav tm="0">
                                          <p:val>
                                            <p:strVal val="0-#ppt_w/2"/>
                                          </p:val>
                                        </p:tav>
                                        <p:tav tm="100000">
                                          <p:val>
                                            <p:strVal val="#ppt_x"/>
                                          </p:val>
                                        </p:tav>
                                      </p:tavLst>
                                    </p:anim>
                                    <p:anim calcmode="lin" valueType="num">
                                      <p:cBhvr additive="base">
                                        <p:cTn id="24" dur="10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4" accel="50000" decel="5000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8" accel="50000" decel="5000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1000" fill="hold"/>
                                        <p:tgtEl>
                                          <p:spTgt spid="30"/>
                                        </p:tgtEl>
                                        <p:attrNameLst>
                                          <p:attrName>ppt_x</p:attrName>
                                        </p:attrNameLst>
                                      </p:cBhvr>
                                      <p:tavLst>
                                        <p:tav tm="0">
                                          <p:val>
                                            <p:strVal val="0-#ppt_w/2"/>
                                          </p:val>
                                        </p:tav>
                                        <p:tav tm="100000">
                                          <p:val>
                                            <p:strVal val="#ppt_x"/>
                                          </p:val>
                                        </p:tav>
                                      </p:tavLst>
                                    </p:anim>
                                    <p:anim calcmode="lin" valueType="num">
                                      <p:cBhvr additive="base">
                                        <p:cTn id="37" dur="1000" fill="hold"/>
                                        <p:tgtEl>
                                          <p:spTgt spid="30"/>
                                        </p:tgtEl>
                                        <p:attrNameLst>
                                          <p:attrName>ppt_y</p:attrName>
                                        </p:attrNameLst>
                                      </p:cBhvr>
                                      <p:tavLst>
                                        <p:tav tm="0">
                                          <p:val>
                                            <p:strVal val="#ppt_y"/>
                                          </p:val>
                                        </p:tav>
                                        <p:tav tm="100000">
                                          <p:val>
                                            <p:strVal val="#ppt_y"/>
                                          </p:val>
                                        </p:tav>
                                      </p:tavLst>
                                    </p:anim>
                                  </p:childTnLst>
                                </p:cTn>
                              </p:par>
                              <p:par>
                                <p:cTn id="38" presetID="2" presetClass="entr" presetSubtype="4" accel="50000" decel="5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500" fill="hold"/>
                                        <p:tgtEl>
                                          <p:spTgt spid="32"/>
                                        </p:tgtEl>
                                        <p:attrNameLst>
                                          <p:attrName>ppt_x</p:attrName>
                                        </p:attrNameLst>
                                      </p:cBhvr>
                                      <p:tavLst>
                                        <p:tav tm="0">
                                          <p:val>
                                            <p:strVal val="#ppt_x"/>
                                          </p:val>
                                        </p:tav>
                                        <p:tav tm="100000">
                                          <p:val>
                                            <p:strVal val="#ppt_x"/>
                                          </p:val>
                                        </p:tav>
                                      </p:tavLst>
                                    </p:anim>
                                    <p:anim calcmode="lin" valueType="num">
                                      <p:cBhvr additive="base">
                                        <p:cTn id="41" dur="500" fill="hold"/>
                                        <p:tgtEl>
                                          <p:spTgt spid="32"/>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8" accel="50000" decel="5000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additive="base">
                                        <p:cTn id="45" dur="1000" fill="hold"/>
                                        <p:tgtEl>
                                          <p:spTgt spid="37"/>
                                        </p:tgtEl>
                                        <p:attrNameLst>
                                          <p:attrName>ppt_x</p:attrName>
                                        </p:attrNameLst>
                                      </p:cBhvr>
                                      <p:tavLst>
                                        <p:tav tm="0">
                                          <p:val>
                                            <p:strVal val="0-#ppt_w/2"/>
                                          </p:val>
                                        </p:tav>
                                        <p:tav tm="100000">
                                          <p:val>
                                            <p:strVal val="#ppt_x"/>
                                          </p:val>
                                        </p:tav>
                                      </p:tavLst>
                                    </p:anim>
                                    <p:anim calcmode="lin" valueType="num">
                                      <p:cBhvr additive="base">
                                        <p:cTn id="46" dur="1000" fill="hold"/>
                                        <p:tgtEl>
                                          <p:spTgt spid="37"/>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500" fill="hold"/>
                                        <p:tgtEl>
                                          <p:spTgt spid="40"/>
                                        </p:tgtEl>
                                        <p:attrNameLst>
                                          <p:attrName>ppt_x</p:attrName>
                                        </p:attrNameLst>
                                      </p:cBhvr>
                                      <p:tavLst>
                                        <p:tav tm="0">
                                          <p:val>
                                            <p:strVal val="#ppt_x"/>
                                          </p:val>
                                        </p:tav>
                                        <p:tav tm="100000">
                                          <p:val>
                                            <p:strVal val="#ppt_x"/>
                                          </p:val>
                                        </p:tav>
                                      </p:tavLst>
                                    </p:anim>
                                    <p:anim calcmode="lin" valueType="num">
                                      <p:cBhvr additive="base">
                                        <p:cTn id="50" dur="500" fill="hold"/>
                                        <p:tgtEl>
                                          <p:spTgt spid="40"/>
                                        </p:tgtEl>
                                        <p:attrNameLst>
                                          <p:attrName>ppt_y</p:attrName>
                                        </p:attrNameLst>
                                      </p:cBhvr>
                                      <p:tavLst>
                                        <p:tav tm="0">
                                          <p:val>
                                            <p:strVal val="1+#ppt_h/2"/>
                                          </p:val>
                                        </p:tav>
                                        <p:tav tm="100000">
                                          <p:val>
                                            <p:strVal val="#ppt_y"/>
                                          </p:val>
                                        </p:tav>
                                      </p:tavLst>
                                    </p:anim>
                                  </p:childTnLst>
                                </p:cTn>
                              </p:par>
                            </p:childTnLst>
                          </p:cTn>
                        </p:par>
                        <p:par>
                          <p:cTn id="51" fill="hold">
                            <p:stCondLst>
                              <p:cond delay="4000"/>
                            </p:stCondLst>
                            <p:childTnLst>
                              <p:par>
                                <p:cTn id="52" presetID="2" presetClass="entr" presetSubtype="8" accel="50000" decel="50000"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additive="base">
                                        <p:cTn id="54" dur="1000" fill="hold"/>
                                        <p:tgtEl>
                                          <p:spTgt spid="42"/>
                                        </p:tgtEl>
                                        <p:attrNameLst>
                                          <p:attrName>ppt_x</p:attrName>
                                        </p:attrNameLst>
                                      </p:cBhvr>
                                      <p:tavLst>
                                        <p:tav tm="0">
                                          <p:val>
                                            <p:strVal val="0-#ppt_w/2"/>
                                          </p:val>
                                        </p:tav>
                                        <p:tav tm="100000">
                                          <p:val>
                                            <p:strVal val="#ppt_x"/>
                                          </p:val>
                                        </p:tav>
                                      </p:tavLst>
                                    </p:anim>
                                    <p:anim calcmode="lin" valueType="num">
                                      <p:cBhvr additive="base">
                                        <p:cTn id="55" dur="1000" fill="hold"/>
                                        <p:tgtEl>
                                          <p:spTgt spid="42"/>
                                        </p:tgtEl>
                                        <p:attrNameLst>
                                          <p:attrName>ppt_y</p:attrName>
                                        </p:attrNameLst>
                                      </p:cBhvr>
                                      <p:tavLst>
                                        <p:tav tm="0">
                                          <p:val>
                                            <p:strVal val="#ppt_y"/>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500" fill="hold"/>
                                        <p:tgtEl>
                                          <p:spTgt spid="44"/>
                                        </p:tgtEl>
                                        <p:attrNameLst>
                                          <p:attrName>ppt_x</p:attrName>
                                        </p:attrNameLst>
                                      </p:cBhvr>
                                      <p:tavLst>
                                        <p:tav tm="0">
                                          <p:val>
                                            <p:strVal val="#ppt_x"/>
                                          </p:val>
                                        </p:tav>
                                        <p:tav tm="100000">
                                          <p:val>
                                            <p:strVal val="#ppt_x"/>
                                          </p:val>
                                        </p:tav>
                                      </p:tavLst>
                                    </p:anim>
                                    <p:anim calcmode="lin" valueType="num">
                                      <p:cBhvr additive="base">
                                        <p:cTn id="59"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p:bldP spid="30" grpId="0"/>
      <p:bldP spid="39" grpId="0" animBg="1"/>
      <p:bldP spid="37" grpId="0"/>
      <p:bldP spid="40" grpId="0"/>
      <p:bldP spid="42" grpId="0"/>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Yerel Yerleştirme Tercih Ekranında Renklerin Anlamı</a:t>
            </a:r>
          </a:p>
        </p:txBody>
      </p:sp>
      <p:sp>
        <p:nvSpPr>
          <p:cNvPr id="6" name="Unvan 1"/>
          <p:cNvSpPr txBox="1">
            <a:spLocks/>
          </p:cNvSpPr>
          <p:nvPr/>
        </p:nvSpPr>
        <p:spPr>
          <a:xfrm>
            <a:off x="154547" y="2189408"/>
            <a:ext cx="10805374" cy="42886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342900" indent="-342900" algn="just">
              <a:lnSpc>
                <a:spcPct val="134000"/>
              </a:lnSpc>
              <a:buFont typeface="Arial" panose="020B0604020202020204" pitchFamily="34" charset="0"/>
              <a:buChar char="•"/>
            </a:pPr>
            <a:r>
              <a:rPr lang="tr-TR" sz="2200" b="1" dirty="0">
                <a:solidFill>
                  <a:srgbClr val="4DBE0E"/>
                </a:solidFill>
              </a:rPr>
              <a:t>Yeşil renkli “Kayıt Alanında” ibaresi, öğrenci için ikamet adresinin bulunduğu bölgeye en yakın ve öğrencinin öncelikli yerleşme hakkı bulunan okulları belirtir.</a:t>
            </a:r>
          </a:p>
          <a:p>
            <a:pPr marL="342900" indent="-342900" algn="just">
              <a:lnSpc>
                <a:spcPct val="134000"/>
              </a:lnSpc>
              <a:buFont typeface="Arial" panose="020B0604020202020204" pitchFamily="34" charset="0"/>
              <a:buChar char="•"/>
            </a:pPr>
            <a:endParaRPr lang="tr-TR" sz="2200" b="1" dirty="0">
              <a:solidFill>
                <a:srgbClr val="002060"/>
              </a:solidFill>
            </a:endParaRPr>
          </a:p>
          <a:p>
            <a:pPr marL="342900" indent="-342900" algn="just">
              <a:lnSpc>
                <a:spcPct val="134000"/>
              </a:lnSpc>
              <a:buFont typeface="Arial" panose="020B0604020202020204" pitchFamily="34" charset="0"/>
              <a:buChar char="•"/>
            </a:pPr>
            <a:r>
              <a:rPr lang="tr-TR" sz="2200" b="1" dirty="0">
                <a:solidFill>
                  <a:srgbClr val="002060"/>
                </a:solidFill>
              </a:rPr>
              <a:t>Mavi renkli “Komşu Kayıt Alanında” ibaresi, öğrenci için ikamet adresine göre kendi bölgesine yakın okulları belirtir ancak  öğrenci bu okulları yazdığında boş kontenjan olması durumunda yerleştirilmesi yapılır.</a:t>
            </a:r>
          </a:p>
          <a:p>
            <a:pPr marL="342900" indent="-342900" algn="just">
              <a:lnSpc>
                <a:spcPct val="134000"/>
              </a:lnSpc>
              <a:buFont typeface="Arial" panose="020B0604020202020204" pitchFamily="34" charset="0"/>
              <a:buChar char="•"/>
            </a:pPr>
            <a:endParaRPr lang="tr-TR" sz="2200" b="1" dirty="0">
              <a:solidFill>
                <a:srgbClr val="002060"/>
              </a:solidFill>
            </a:endParaRPr>
          </a:p>
          <a:p>
            <a:pPr marL="342900" indent="-342900" algn="just">
              <a:lnSpc>
                <a:spcPct val="134000"/>
              </a:lnSpc>
              <a:buFont typeface="Arial" panose="020B0604020202020204" pitchFamily="34" charset="0"/>
              <a:buChar char="•"/>
            </a:pPr>
            <a:r>
              <a:rPr lang="tr-TR" sz="2200" b="1" dirty="0">
                <a:solidFill>
                  <a:srgbClr val="FF0000"/>
                </a:solidFill>
              </a:rPr>
              <a:t>Kırmızı renkli “Diğer” ibaresi ise, öğrenci için ikamet adresine göre bulunduğu Kayıt Alanında ve Komşu Kayıt Alanında olmayan il içindeki diğer kayıt alanları ile il dışındaki kayıt alanlarında bulunan okulları belirtir.</a:t>
            </a:r>
          </a:p>
        </p:txBody>
      </p:sp>
    </p:spTree>
    <p:extLst>
      <p:ext uri="{BB962C8B-B14F-4D97-AF65-F5344CB8AC3E}">
        <p14:creationId xmlns:p14="http://schemas.microsoft.com/office/powerpoint/2010/main" val="277491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normAutofit/>
          </a:bodyPr>
          <a:lstStyle/>
          <a:p>
            <a:pPr algn="ctr"/>
            <a:r>
              <a:rPr lang="tr-TR" sz="3200" b="1" dirty="0"/>
              <a:t>TERCİH İŞLEMLERİ</a:t>
            </a:r>
            <a:br>
              <a:rPr lang="tr-TR" sz="3200" b="1" dirty="0"/>
            </a:br>
            <a:r>
              <a:rPr lang="tr-TR" sz="2800" dirty="0"/>
              <a:t> Merkezi Yerleştirme Nasıl Olacak? </a:t>
            </a:r>
            <a:endParaRPr lang="tr-TR" sz="3200" b="1" dirty="0"/>
          </a:p>
        </p:txBody>
      </p:sp>
      <p:sp>
        <p:nvSpPr>
          <p:cNvPr id="6" name="Unvan 1"/>
          <p:cNvSpPr txBox="1">
            <a:spLocks/>
          </p:cNvSpPr>
          <p:nvPr/>
        </p:nvSpPr>
        <p:spPr>
          <a:xfrm>
            <a:off x="340159" y="2609869"/>
            <a:ext cx="11624314" cy="382956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400" b="1" i="1" dirty="0">
                <a:solidFill>
                  <a:srgbClr val="C00000"/>
                </a:solidFill>
              </a:rPr>
              <a:t>*</a:t>
            </a:r>
            <a:r>
              <a:rPr lang="tr-TR" sz="2400" b="1" i="1" dirty="0">
                <a:solidFill>
                  <a:srgbClr val="002060"/>
                </a:solidFill>
              </a:rPr>
              <a:t>Yerel Yerleştirme ile öğrenci alan okullar için tercihlerini yaparak kayıt işlemini tamamlayan öğrenciler, istemeleri hâlinde merkezî sınavla öğrenci alan okullar için açılacak </a:t>
            </a:r>
            <a:r>
              <a:rPr lang="tr-TR" sz="2400" i="1" dirty="0">
                <a:solidFill>
                  <a:srgbClr val="C00000"/>
                </a:solidFill>
              </a:rPr>
              <a:t>Merkezî Sınavla Öğrenci Alan Okullar </a:t>
            </a:r>
            <a:r>
              <a:rPr lang="tr-TR" sz="2400" i="1" dirty="0">
                <a:solidFill>
                  <a:srgbClr val="002060"/>
                </a:solidFill>
              </a:rPr>
              <a:t>ekranından </a:t>
            </a:r>
            <a:r>
              <a:rPr lang="tr-TR" sz="2400" b="1" i="1" dirty="0">
                <a:solidFill>
                  <a:srgbClr val="002060"/>
                </a:solidFill>
              </a:rPr>
              <a:t>en fazla</a:t>
            </a:r>
            <a:r>
              <a:rPr lang="tr-TR" sz="2400" b="1" i="1" dirty="0">
                <a:solidFill>
                  <a:srgbClr val="C00000"/>
                </a:solidFill>
              </a:rPr>
              <a:t> 10 (on)</a:t>
            </a:r>
            <a:r>
              <a:rPr lang="tr-TR" sz="2400" i="1" dirty="0">
                <a:solidFill>
                  <a:srgbClr val="C00000"/>
                </a:solidFill>
              </a:rPr>
              <a:t> </a:t>
            </a:r>
            <a:r>
              <a:rPr lang="tr-TR" sz="2400" b="1" i="1" dirty="0">
                <a:solidFill>
                  <a:srgbClr val="C00000"/>
                </a:solidFill>
              </a:rPr>
              <a:t>okul tercihinde </a:t>
            </a:r>
            <a:r>
              <a:rPr lang="tr-TR" sz="2400" i="1" dirty="0">
                <a:solidFill>
                  <a:srgbClr val="002060"/>
                </a:solidFill>
              </a:rPr>
              <a:t>bulunabilecektir.</a:t>
            </a:r>
            <a:r>
              <a:rPr lang="tr-TR" sz="2400" b="1" i="1" dirty="0">
                <a:solidFill>
                  <a:srgbClr val="C00000"/>
                </a:solidFill>
              </a:rPr>
              <a:t> </a:t>
            </a:r>
          </a:p>
          <a:p>
            <a:pPr algn="ctr">
              <a:lnSpc>
                <a:spcPct val="134000"/>
              </a:lnSpc>
            </a:pPr>
            <a:endParaRPr lang="tr-TR" sz="2400" b="1" i="1" dirty="0">
              <a:solidFill>
                <a:srgbClr val="C00000"/>
              </a:solidFill>
            </a:endParaRPr>
          </a:p>
          <a:p>
            <a:pPr algn="ctr">
              <a:lnSpc>
                <a:spcPct val="134000"/>
              </a:lnSpc>
            </a:pPr>
            <a:r>
              <a:rPr lang="tr-TR" sz="2400" b="1" i="1" dirty="0">
                <a:solidFill>
                  <a:srgbClr val="C00000"/>
                </a:solidFill>
              </a:rPr>
              <a:t>**</a:t>
            </a:r>
            <a:r>
              <a:rPr lang="tr-TR" sz="2400" b="1" i="1" dirty="0">
                <a:solidFill>
                  <a:srgbClr val="002060"/>
                </a:solidFill>
              </a:rPr>
              <a:t>Yerel Yerleştirme </a:t>
            </a:r>
            <a:r>
              <a:rPr lang="tr-TR" sz="2400" i="1" dirty="0">
                <a:solidFill>
                  <a:srgbClr val="002060"/>
                </a:solidFill>
              </a:rPr>
              <a:t>İle Öğrenci Alan Okullar ekranından </a:t>
            </a:r>
            <a:r>
              <a:rPr lang="tr-TR" sz="2400" b="1" i="1" dirty="0">
                <a:solidFill>
                  <a:srgbClr val="002060"/>
                </a:solidFill>
              </a:rPr>
              <a:t>tercih yapılmaması durumunda</a:t>
            </a:r>
            <a:r>
              <a:rPr lang="tr-TR" sz="2400" i="1" dirty="0">
                <a:solidFill>
                  <a:srgbClr val="002060"/>
                </a:solidFill>
              </a:rPr>
              <a:t>, öğrencilere </a:t>
            </a:r>
            <a:r>
              <a:rPr lang="tr-TR" sz="2400" b="1" i="1" dirty="0">
                <a:solidFill>
                  <a:srgbClr val="002060"/>
                </a:solidFill>
              </a:rPr>
              <a:t>Merkezî Sınavla Öğrenci Alan Okullar </a:t>
            </a:r>
            <a:r>
              <a:rPr lang="tr-TR" sz="2400" i="1" dirty="0">
                <a:solidFill>
                  <a:srgbClr val="002060"/>
                </a:solidFill>
              </a:rPr>
              <a:t>ile Pansiyonlu Okullar tercih ekranı </a:t>
            </a:r>
            <a:r>
              <a:rPr lang="tr-TR" sz="2400" b="1" i="1" dirty="0">
                <a:solidFill>
                  <a:srgbClr val="002060"/>
                </a:solidFill>
              </a:rPr>
              <a:t>açılmayacaktır</a:t>
            </a:r>
            <a:r>
              <a:rPr lang="tr-TR" sz="2400" b="1" i="1" dirty="0">
                <a:solidFill>
                  <a:srgbClr val="C00000"/>
                </a:solidFill>
              </a:rPr>
              <a:t>!!!</a:t>
            </a:r>
            <a:endParaRPr lang="tr-TR" sz="2400" i="1" dirty="0">
              <a:solidFill>
                <a:srgbClr val="002060"/>
              </a:solidFill>
            </a:endParaRPr>
          </a:p>
          <a:p>
            <a:pPr algn="ctr">
              <a:lnSpc>
                <a:spcPct val="134000"/>
              </a:lnSpc>
            </a:pPr>
            <a:endParaRPr lang="tr-TR" sz="2400" i="1" dirty="0">
              <a:solidFill>
                <a:srgbClr val="002060"/>
              </a:solidFill>
            </a:endParaRPr>
          </a:p>
          <a:p>
            <a:pPr algn="ctr">
              <a:lnSpc>
                <a:spcPct val="134000"/>
              </a:lnSpc>
            </a:pPr>
            <a:endParaRPr lang="tr-TR" sz="2400" i="1" dirty="0">
              <a:solidFill>
                <a:srgbClr val="002060"/>
              </a:solidFill>
            </a:endParaRPr>
          </a:p>
        </p:txBody>
      </p:sp>
      <p:sp>
        <p:nvSpPr>
          <p:cNvPr id="7" name="6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92435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06129" cy="1080938"/>
          </a:xfrm>
        </p:spPr>
        <p:txBody>
          <a:bodyPr/>
          <a:lstStyle/>
          <a:p>
            <a:pPr algn="ctr"/>
            <a:r>
              <a:rPr lang="tr-TR" b="1" dirty="0"/>
              <a:t>TERCİH İŞLEMLERİNİN YAPILACAĞI YERLER</a:t>
            </a:r>
          </a:p>
        </p:txBody>
      </p:sp>
      <p:sp>
        <p:nvSpPr>
          <p:cNvPr id="6" name="Unvan 1"/>
          <p:cNvSpPr txBox="1">
            <a:spLocks/>
          </p:cNvSpPr>
          <p:nvPr/>
        </p:nvSpPr>
        <p:spPr>
          <a:xfrm>
            <a:off x="128789" y="2609870"/>
            <a:ext cx="10277340" cy="3816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24000"/>
              </a:lnSpc>
            </a:pPr>
            <a:endParaRPr lang="tr-TR" i="1" u="sng" dirty="0">
              <a:solidFill>
                <a:srgbClr val="002060"/>
              </a:solidFill>
            </a:endParaRPr>
          </a:p>
        </p:txBody>
      </p:sp>
      <p:sp>
        <p:nvSpPr>
          <p:cNvPr id="5" name="4 İçerik Yer Tutucusu"/>
          <p:cNvSpPr>
            <a:spLocks noGrp="1"/>
          </p:cNvSpPr>
          <p:nvPr>
            <p:ph idx="1"/>
          </p:nvPr>
        </p:nvSpPr>
        <p:spPr>
          <a:xfrm>
            <a:off x="0" y="2336873"/>
            <a:ext cx="11734799" cy="4285600"/>
          </a:xfrm>
        </p:spPr>
        <p:txBody>
          <a:bodyPr>
            <a:normAutofit fontScale="85000" lnSpcReduction="20000"/>
          </a:bodyPr>
          <a:lstStyle/>
          <a:p>
            <a:pPr algn="ctr">
              <a:lnSpc>
                <a:spcPct val="124000"/>
              </a:lnSpc>
              <a:buNone/>
            </a:pPr>
            <a:r>
              <a:rPr lang="tr-TR" sz="3300" b="1" dirty="0">
                <a:solidFill>
                  <a:srgbClr val="002060"/>
                </a:solidFill>
              </a:rPr>
              <a:t>Tercih işlemi ,</a:t>
            </a:r>
          </a:p>
          <a:p>
            <a:pPr algn="ctr">
              <a:lnSpc>
                <a:spcPct val="124000"/>
              </a:lnSpc>
              <a:buNone/>
            </a:pPr>
            <a:r>
              <a:rPr lang="tr-TR" sz="3300" b="1" dirty="0">
                <a:solidFill>
                  <a:srgbClr val="002060"/>
                </a:solidFill>
              </a:rPr>
              <a:t>öğrenci/veli tarafından bireysel olarak </a:t>
            </a:r>
            <a:r>
              <a:rPr lang="tr-TR" sz="3300" b="1" dirty="0">
                <a:solidFill>
                  <a:srgbClr val="C00000"/>
                </a:solidFill>
              </a:rPr>
              <a:t>https://e­okul.meb.gov.tr </a:t>
            </a:r>
            <a:r>
              <a:rPr lang="tr-TR" sz="3300" b="1" dirty="0">
                <a:solidFill>
                  <a:srgbClr val="002060"/>
                </a:solidFill>
              </a:rPr>
              <a:t>internet adresinden yapılabileceği gibi </a:t>
            </a:r>
          </a:p>
          <a:p>
            <a:pPr algn="ctr">
              <a:lnSpc>
                <a:spcPct val="124000"/>
              </a:lnSpc>
              <a:buNone/>
            </a:pPr>
            <a:r>
              <a:rPr lang="tr-TR" sz="3300" b="1" dirty="0">
                <a:solidFill>
                  <a:schemeClr val="accent5">
                    <a:lumMod val="75000"/>
                  </a:schemeClr>
                </a:solidFill>
              </a:rPr>
              <a:t>mezun olduğu okuldan </a:t>
            </a:r>
            <a:r>
              <a:rPr lang="tr-TR" sz="3300" b="1" dirty="0">
                <a:solidFill>
                  <a:srgbClr val="002060"/>
                </a:solidFill>
              </a:rPr>
              <a:t>ya da </a:t>
            </a:r>
          </a:p>
          <a:p>
            <a:pPr algn="ctr">
              <a:lnSpc>
                <a:spcPct val="124000"/>
              </a:lnSpc>
              <a:buNone/>
            </a:pPr>
            <a:r>
              <a:rPr lang="tr-TR" sz="3300" b="1" dirty="0">
                <a:solidFill>
                  <a:srgbClr val="C00000"/>
                </a:solidFill>
              </a:rPr>
              <a:t>herhangi bir resmi ortaokul müdürlüğünden </a:t>
            </a:r>
            <a:r>
              <a:rPr lang="tr-TR" sz="3300" b="1" dirty="0">
                <a:solidFill>
                  <a:srgbClr val="002060"/>
                </a:solidFill>
              </a:rPr>
              <a:t>yapılabilecektir. </a:t>
            </a:r>
          </a:p>
          <a:p>
            <a:pPr algn="ctr">
              <a:lnSpc>
                <a:spcPct val="124000"/>
              </a:lnSpc>
            </a:pPr>
            <a:endParaRPr lang="tr-TR" b="1" dirty="0">
              <a:solidFill>
                <a:srgbClr val="002060"/>
              </a:solidFill>
            </a:endParaRPr>
          </a:p>
          <a:p>
            <a:pPr algn="ctr">
              <a:lnSpc>
                <a:spcPct val="124000"/>
              </a:lnSpc>
              <a:buNone/>
            </a:pPr>
            <a:r>
              <a:rPr lang="tr-TR" sz="3500" i="1" u="sng" dirty="0">
                <a:solidFill>
                  <a:srgbClr val="002060"/>
                </a:solidFill>
              </a:rPr>
              <a:t>YAPILAN TERCİHLER MUTLAKA İLGİLİ ORTAOKUL MÜDÜRLÜKLERİNE ONAYLATILACAKTIR.</a:t>
            </a:r>
          </a:p>
          <a:p>
            <a:pPr>
              <a:buNone/>
            </a:pPr>
            <a:endParaRPr lang="tr-TR" dirty="0"/>
          </a:p>
        </p:txBody>
      </p:sp>
    </p:spTree>
    <p:extLst>
      <p:ext uri="{BB962C8B-B14F-4D97-AF65-F5344CB8AC3E}">
        <p14:creationId xmlns:p14="http://schemas.microsoft.com/office/powerpoint/2010/main" val="2910466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Yuvarlatılmış Dikdörtgen"/>
          <p:cNvSpPr/>
          <p:nvPr/>
        </p:nvSpPr>
        <p:spPr>
          <a:xfrm>
            <a:off x="-1" y="0"/>
            <a:ext cx="12192001" cy="1124720"/>
          </a:xfrm>
          <a:prstGeom prst="roundRect">
            <a:avLst/>
          </a:prstGeom>
          <a:solidFill>
            <a:schemeClr val="bg1">
              <a:lumMod val="75000"/>
              <a:lumOff val="25000"/>
            </a:schemeClr>
          </a:solidFill>
          <a:ln/>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pPr algn="ctr"/>
            <a:endParaRPr lang="tr-TR" dirty="0"/>
          </a:p>
        </p:txBody>
      </p:sp>
      <p:sp>
        <p:nvSpPr>
          <p:cNvPr id="27" name="Down Arrow Callout 26"/>
          <p:cNvSpPr/>
          <p:nvPr/>
        </p:nvSpPr>
        <p:spPr>
          <a:xfrm>
            <a:off x="852900" y="2066605"/>
            <a:ext cx="3303463" cy="3710692"/>
          </a:xfrm>
          <a:prstGeom prst="downArrowCallout">
            <a:avLst>
              <a:gd name="adj1" fmla="val 25000"/>
              <a:gd name="adj2" fmla="val 6698"/>
              <a:gd name="adj3" fmla="val 4369"/>
              <a:gd name="adj4" fmla="val 95631"/>
            </a:avLst>
          </a:prstGeom>
          <a:ln/>
        </p:spPr>
        <p:style>
          <a:lnRef idx="1">
            <a:schemeClr val="accent4"/>
          </a:lnRef>
          <a:fillRef idx="3">
            <a:schemeClr val="accent4"/>
          </a:fillRef>
          <a:effectRef idx="2">
            <a:schemeClr val="accent4"/>
          </a:effectRef>
          <a:fontRef idx="minor">
            <a:schemeClr val="lt1"/>
          </a:fontRef>
        </p:style>
        <p:txBody>
          <a:bodyPr lIns="121917" tIns="60958" rIns="121917" bIns="60958" rtlCol="0" anchor="ctr"/>
          <a:lstStyle/>
          <a:p>
            <a:pPr algn="ctr"/>
            <a:endParaRPr lang="en-US" dirty="0"/>
          </a:p>
        </p:txBody>
      </p:sp>
      <p:sp>
        <p:nvSpPr>
          <p:cNvPr id="7" name="Title 6"/>
          <p:cNvSpPr>
            <a:spLocks noGrp="1"/>
          </p:cNvSpPr>
          <p:nvPr>
            <p:ph type="title"/>
          </p:nvPr>
        </p:nvSpPr>
        <p:spPr/>
        <p:txBody>
          <a:bodyPr>
            <a:noAutofit/>
          </a:bodyPr>
          <a:lstStyle/>
          <a:p>
            <a:r>
              <a:rPr lang="tr-TR" sz="3700" dirty="0"/>
              <a:t>MERKEZİ YERLEŞTİRME NASIL OLACAK?</a:t>
            </a:r>
            <a:endParaRPr lang="en-US" sz="3700" dirty="0"/>
          </a:p>
        </p:txBody>
      </p:sp>
      <p:sp>
        <p:nvSpPr>
          <p:cNvPr id="30" name="Slide Number Placeholder 29"/>
          <p:cNvSpPr>
            <a:spLocks noGrp="1"/>
          </p:cNvSpPr>
          <p:nvPr>
            <p:ph type="sldNum" sz="quarter" idx="12"/>
          </p:nvPr>
        </p:nvSpPr>
        <p:spPr>
          <a:xfrm>
            <a:off x="109106" y="6265633"/>
            <a:ext cx="610241" cy="366183"/>
          </a:xfrm>
          <a:prstGeom prst="rect">
            <a:avLst/>
          </a:prstGeom>
        </p:spPr>
        <p:txBody>
          <a:bodyPr/>
          <a:lstStyle/>
          <a:p>
            <a:fld id="{C136B7D2-B98C-44FD-8D04-7EC62A564975}" type="slidenum">
              <a:rPr lang="en-US" smtClean="0"/>
              <a:pPr/>
              <a:t>20</a:t>
            </a:fld>
            <a:endParaRPr lang="en-US" dirty="0"/>
          </a:p>
        </p:txBody>
      </p:sp>
      <p:grpSp>
        <p:nvGrpSpPr>
          <p:cNvPr id="2" name="Group 29"/>
          <p:cNvGrpSpPr/>
          <p:nvPr/>
        </p:nvGrpSpPr>
        <p:grpSpPr>
          <a:xfrm>
            <a:off x="6206836" y="1623264"/>
            <a:ext cx="5726673" cy="1000272"/>
            <a:chOff x="798970" y="1704791"/>
            <a:chExt cx="1860430" cy="750203"/>
          </a:xfrm>
        </p:grpSpPr>
        <p:sp>
          <p:nvSpPr>
            <p:cNvPr id="63" name="Text Placeholder 3"/>
            <p:cNvSpPr txBox="1">
              <a:spLocks/>
            </p:cNvSpPr>
            <p:nvPr/>
          </p:nvSpPr>
          <p:spPr>
            <a:xfrm>
              <a:off x="798970" y="1704791"/>
              <a:ext cx="983941" cy="230832"/>
            </a:xfrm>
            <a:prstGeom prst="rect">
              <a:avLst/>
            </a:prstGeom>
            <a:ln>
              <a:solidFill>
                <a:schemeClr val="accent1">
                  <a:lumMod val="75000"/>
                </a:schemeClr>
              </a:solidFill>
            </a:ln>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000" b="1" noProof="0" dirty="0">
                  <a:solidFill>
                    <a:schemeClr val="accent1">
                      <a:lumMod val="75000"/>
                    </a:schemeClr>
                  </a:solidFill>
                </a:rPr>
                <a:t>SADECE SINAVA GİRENLER</a:t>
              </a:r>
              <a:endParaRPr lang="en-US" sz="2000" b="1" dirty="0">
                <a:solidFill>
                  <a:schemeClr val="accent1">
                    <a:lumMod val="75000"/>
                  </a:schemeClr>
                </a:solidFill>
              </a:endParaRPr>
            </a:p>
          </p:txBody>
        </p:sp>
        <p:sp>
          <p:nvSpPr>
            <p:cNvPr id="64" name="Text Placeholder 3"/>
            <p:cNvSpPr txBox="1">
              <a:spLocks/>
            </p:cNvSpPr>
            <p:nvPr/>
          </p:nvSpPr>
          <p:spPr>
            <a:xfrm>
              <a:off x="798970" y="1935622"/>
              <a:ext cx="1860430" cy="51937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tr-TR" sz="1500" b="1" dirty="0">
                  <a:solidFill>
                    <a:srgbClr val="002060"/>
                  </a:solidFill>
                </a:rPr>
                <a:t>Merkezi sınava giren öğrencilerden isteyenler tercihte bulunacaktır. Sınava girmemiş öğrencilere Merkezi Sınavla Öğrenci Alan Okullar tercih ekranı açılmayacaktır.</a:t>
              </a:r>
              <a:endParaRPr lang="en-US" sz="1500" b="1" dirty="0">
                <a:solidFill>
                  <a:srgbClr val="002060"/>
                </a:solidFill>
              </a:endParaRPr>
            </a:p>
          </p:txBody>
        </p:sp>
      </p:grpSp>
      <p:grpSp>
        <p:nvGrpSpPr>
          <p:cNvPr id="3" name="Group 29"/>
          <p:cNvGrpSpPr/>
          <p:nvPr/>
        </p:nvGrpSpPr>
        <p:grpSpPr>
          <a:xfrm>
            <a:off x="6220692" y="3173675"/>
            <a:ext cx="5712818" cy="1046442"/>
            <a:chOff x="798970" y="1704791"/>
            <a:chExt cx="1860430" cy="784832"/>
          </a:xfrm>
        </p:grpSpPr>
        <p:sp>
          <p:nvSpPr>
            <p:cNvPr id="43" name="Text Placeholder 3"/>
            <p:cNvSpPr txBox="1">
              <a:spLocks/>
            </p:cNvSpPr>
            <p:nvPr/>
          </p:nvSpPr>
          <p:spPr>
            <a:xfrm>
              <a:off x="798970" y="1704791"/>
              <a:ext cx="410123"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accent2">
                      <a:lumMod val="50000"/>
                    </a:schemeClr>
                  </a:solidFill>
                </a:rPr>
                <a:t>10 TERCİH</a:t>
              </a:r>
              <a:endParaRPr lang="en-US" sz="1800" b="1" dirty="0">
                <a:solidFill>
                  <a:schemeClr val="accent2">
                    <a:lumMod val="50000"/>
                  </a:schemeClr>
                </a:solidFill>
              </a:endParaRPr>
            </a:p>
          </p:txBody>
        </p:sp>
        <p:sp>
          <p:nvSpPr>
            <p:cNvPr id="46" name="Text Placeholder 3"/>
            <p:cNvSpPr txBox="1">
              <a:spLocks/>
            </p:cNvSpPr>
            <p:nvPr/>
          </p:nvSpPr>
          <p:spPr>
            <a:xfrm>
              <a:off x="798970" y="1935625"/>
              <a:ext cx="186043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tr-TR" b="1" dirty="0">
                  <a:solidFill>
                    <a:srgbClr val="002060"/>
                  </a:solidFill>
                </a:rPr>
                <a:t>Öğrenci Merkezi Sınavla Öğrenci alan okullardan en fazla 10 tercih yapabilecek.</a:t>
              </a:r>
            </a:p>
            <a:p>
              <a:pPr algn="just"/>
              <a:endParaRPr lang="en-US" b="1" dirty="0">
                <a:solidFill>
                  <a:srgbClr val="002060"/>
                </a:solidFill>
              </a:endParaRPr>
            </a:p>
          </p:txBody>
        </p:sp>
      </p:grpSp>
      <p:grpSp>
        <p:nvGrpSpPr>
          <p:cNvPr id="4" name="Group 29"/>
          <p:cNvGrpSpPr/>
          <p:nvPr/>
        </p:nvGrpSpPr>
        <p:grpSpPr>
          <a:xfrm>
            <a:off x="6262255" y="4377733"/>
            <a:ext cx="5133590" cy="1046443"/>
            <a:chOff x="798970" y="1704791"/>
            <a:chExt cx="1860430" cy="784832"/>
          </a:xfrm>
        </p:grpSpPr>
        <p:sp>
          <p:nvSpPr>
            <p:cNvPr id="66" name="Text Placeholder 3"/>
            <p:cNvSpPr txBox="1">
              <a:spLocks/>
            </p:cNvSpPr>
            <p:nvPr/>
          </p:nvSpPr>
          <p:spPr>
            <a:xfrm>
              <a:off x="798970" y="1704791"/>
              <a:ext cx="84221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noProof="0" dirty="0">
                  <a:solidFill>
                    <a:schemeClr val="accent4">
                      <a:lumMod val="75000"/>
                    </a:schemeClr>
                  </a:solidFill>
                </a:rPr>
                <a:t>YERLEŞTİĞİ TAKDİRDE</a:t>
              </a:r>
              <a:endParaRPr lang="en-US" sz="1800" b="1" dirty="0">
                <a:solidFill>
                  <a:schemeClr val="accent4">
                    <a:lumMod val="75000"/>
                  </a:schemeClr>
                </a:solidFill>
              </a:endParaRPr>
            </a:p>
          </p:txBody>
        </p:sp>
        <p:sp>
          <p:nvSpPr>
            <p:cNvPr id="67" name="Text Placeholder 3"/>
            <p:cNvSpPr txBox="1">
              <a:spLocks/>
            </p:cNvSpPr>
            <p:nvPr/>
          </p:nvSpPr>
          <p:spPr>
            <a:xfrm>
              <a:off x="798970" y="1935625"/>
              <a:ext cx="186043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tr-TR" b="1" dirty="0">
                  <a:solidFill>
                    <a:srgbClr val="002060"/>
                  </a:solidFill>
                </a:rPr>
                <a:t>Merkezî Sınav Puanı ile Öğrenci Alan Okul tercihine yerleşmiş ise yerel yerleştirme ve pansiyonlu okul tercihleri dikkate alınmayacaktır.</a:t>
              </a:r>
              <a:endParaRPr lang="en-US" b="1" dirty="0">
                <a:solidFill>
                  <a:srgbClr val="002060"/>
                </a:solidFill>
              </a:endParaRPr>
            </a:p>
          </p:txBody>
        </p:sp>
      </p:grpSp>
      <p:sp>
        <p:nvSpPr>
          <p:cNvPr id="22" name="Oval 21"/>
          <p:cNvSpPr>
            <a:spLocks noChangeAspect="1"/>
          </p:cNvSpPr>
          <p:nvPr/>
        </p:nvSpPr>
        <p:spPr>
          <a:xfrm>
            <a:off x="4889606" y="1713922"/>
            <a:ext cx="772051" cy="749947"/>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dirty="0">
              <a:solidFill>
                <a:schemeClr val="bg1"/>
              </a:solidFill>
              <a:latin typeface="FontAwesome" pitchFamily="2" charset="0"/>
            </a:endParaRPr>
          </a:p>
        </p:txBody>
      </p:sp>
      <p:sp>
        <p:nvSpPr>
          <p:cNvPr id="23" name="Oval 22"/>
          <p:cNvSpPr>
            <a:spLocks noChangeAspect="1"/>
          </p:cNvSpPr>
          <p:nvPr/>
        </p:nvSpPr>
        <p:spPr>
          <a:xfrm>
            <a:off x="4875751" y="3190301"/>
            <a:ext cx="772051" cy="74994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dirty="0">
              <a:latin typeface="FontAwesome" pitchFamily="2" charset="0"/>
            </a:endParaRPr>
          </a:p>
        </p:txBody>
      </p:sp>
      <p:sp>
        <p:nvSpPr>
          <p:cNvPr id="24" name="Oval 23"/>
          <p:cNvSpPr>
            <a:spLocks noChangeAspect="1"/>
          </p:cNvSpPr>
          <p:nvPr/>
        </p:nvSpPr>
        <p:spPr>
          <a:xfrm>
            <a:off x="4945024" y="4735942"/>
            <a:ext cx="772051" cy="74994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3200" dirty="0">
              <a:solidFill>
                <a:schemeClr val="accent4">
                  <a:lumMod val="75000"/>
                </a:schemeClr>
              </a:solidFill>
              <a:latin typeface="FontAwesome" pitchFamily="2" charset="0"/>
            </a:endParaRPr>
          </a:p>
        </p:txBody>
      </p:sp>
      <p:sp>
        <p:nvSpPr>
          <p:cNvPr id="19" name="18 Metin kutusu"/>
          <p:cNvSpPr txBox="1"/>
          <p:nvPr/>
        </p:nvSpPr>
        <p:spPr>
          <a:xfrm>
            <a:off x="983673" y="3107239"/>
            <a:ext cx="3158836" cy="1261880"/>
          </a:xfrm>
          <a:prstGeom prst="rect">
            <a:avLst/>
          </a:prstGeom>
          <a:noFill/>
        </p:spPr>
        <p:txBody>
          <a:bodyPr wrap="square" lIns="121917" tIns="60958" rIns="121917" bIns="60958" rtlCol="0">
            <a:spAutoFit/>
          </a:bodyPr>
          <a:lstStyle/>
          <a:p>
            <a:pPr algn="ctr"/>
            <a:r>
              <a:rPr lang="tr-TR" sz="3700" dirty="0">
                <a:ln w="18415" cmpd="sng">
                  <a:solidFill>
                    <a:srgbClr val="FFFFFF"/>
                  </a:solidFill>
                  <a:prstDash val="solid"/>
                </a:ln>
                <a:solidFill>
                  <a:srgbClr val="FFFFFF"/>
                </a:solidFill>
                <a:effectLst>
                  <a:outerShdw blurRad="63500" dir="3600000" algn="tl" rotWithShape="0">
                    <a:srgbClr val="000000">
                      <a:alpha val="70000"/>
                    </a:srgbClr>
                  </a:outerShdw>
                </a:effectLst>
              </a:rPr>
              <a:t>MERKEZİ</a:t>
            </a:r>
          </a:p>
          <a:p>
            <a:pPr algn="ctr"/>
            <a:r>
              <a:rPr lang="tr-TR" sz="3700" dirty="0">
                <a:ln w="18415" cmpd="sng">
                  <a:solidFill>
                    <a:srgbClr val="FFFFFF"/>
                  </a:solidFill>
                  <a:prstDash val="solid"/>
                </a:ln>
                <a:solidFill>
                  <a:srgbClr val="FFFFFF"/>
                </a:solidFill>
                <a:effectLst>
                  <a:outerShdw blurRad="63500" dir="3600000" algn="tl" rotWithShape="0">
                    <a:srgbClr val="000000">
                      <a:alpha val="70000"/>
                    </a:srgbClr>
                  </a:outerShdw>
                </a:effectLst>
              </a:rPr>
              <a:t>YERLEŞTİRME</a:t>
            </a:r>
          </a:p>
        </p:txBody>
      </p:sp>
      <p:sp>
        <p:nvSpPr>
          <p:cNvPr id="21" name="16 Altbilgi Yer Tutucusu"/>
          <p:cNvSpPr txBox="1">
            <a:spLocks/>
          </p:cNvSpPr>
          <p:nvPr/>
        </p:nvSpPr>
        <p:spPr>
          <a:xfrm>
            <a:off x="1" y="6265633"/>
            <a:ext cx="12191999" cy="566172"/>
          </a:xfrm>
          <a:prstGeom prst="rect">
            <a:avLst/>
          </a:prstGeom>
        </p:spPr>
        <p:txBody>
          <a:bodyPr lIns="121917" tIns="60958" rIns="121917" bIns="60958"/>
          <a:lstStyle/>
          <a:p>
            <a:pPr algn="ctr" defTabSz="1375467">
              <a:defRPr/>
            </a:pPr>
            <a:r>
              <a:rPr lang="id-ID" sz="1900" dirty="0"/>
              <a:t>www.rehberlikservisim.com</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1+#ppt_h/2"/>
                                          </p:val>
                                        </p:tav>
                                        <p:tav tm="100000">
                                          <p:val>
                                            <p:strVal val="#ppt_y"/>
                                          </p:val>
                                        </p:tav>
                                      </p:tavLst>
                                    </p:anim>
                                  </p:childTnLst>
                                </p:cTn>
                              </p:par>
                              <p:par>
                                <p:cTn id="14" presetID="2" presetClass="entr" presetSubtype="2" accel="50000" decel="5000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2" accel="50000" decel="5000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par>
                                <p:cTn id="32" presetID="2" presetClass="entr" presetSubtype="2" accel="50000" decel="5000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1+#ppt_w/2"/>
                                          </p:val>
                                        </p:tav>
                                        <p:tav tm="100000">
                                          <p:val>
                                            <p:strVal val="#ppt_x"/>
                                          </p:val>
                                        </p:tav>
                                      </p:tavLst>
                                    </p:anim>
                                    <p:anim calcmode="lin" valueType="num">
                                      <p:cBhvr additive="base">
                                        <p:cTn id="35"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İçerik Yer Tutucusu">
            <a:extLst>
              <a:ext uri="{FF2B5EF4-FFF2-40B4-BE49-F238E27FC236}">
                <a16:creationId xmlns="" xmlns:a16="http://schemas.microsoft.com/office/drawing/2014/main" id="{E9CF23C0-3356-4905-B6E0-DAA4F3FE3DA6}"/>
              </a:ext>
            </a:extLst>
          </p:cNvPr>
          <p:cNvGraphicFramePr>
            <a:graphicFrameLocks/>
          </p:cNvGraphicFramePr>
          <p:nvPr>
            <p:extLst>
              <p:ext uri="{D42A27DB-BD31-4B8C-83A1-F6EECF244321}">
                <p14:modId xmlns:p14="http://schemas.microsoft.com/office/powerpoint/2010/main" val="2992705735"/>
              </p:ext>
            </p:extLst>
          </p:nvPr>
        </p:nvGraphicFramePr>
        <p:xfrm>
          <a:off x="1489746" y="1082218"/>
          <a:ext cx="9502799" cy="54191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Dikdörtgen"/>
          <p:cNvSpPr/>
          <p:nvPr/>
        </p:nvSpPr>
        <p:spPr>
          <a:xfrm>
            <a:off x="2161309" y="0"/>
            <a:ext cx="9296399" cy="584775"/>
          </a:xfrm>
          <a:prstGeom prst="rect">
            <a:avLst/>
          </a:prstGeom>
        </p:spPr>
        <p:txBody>
          <a:bodyPr wrap="square">
            <a:spAutoFit/>
          </a:bodyPr>
          <a:lstStyle/>
          <a:p>
            <a:r>
              <a:rPr lang="tr-TR" sz="3200" b="1" dirty="0">
                <a:solidFill>
                  <a:schemeClr val="bg1">
                    <a:lumMod val="85000"/>
                    <a:lumOff val="15000"/>
                  </a:schemeClr>
                </a:solidFill>
                <a:latin typeface="Calibri" panose="020F0502020204030204" pitchFamily="34" charset="0"/>
                <a:cs typeface="Calibri" panose="020F0502020204030204" pitchFamily="34" charset="0"/>
                <a:sym typeface="Lato Hairline"/>
              </a:rPr>
              <a:t>MERKEZİ SINAV İLE ÖĞRENCİ ALAN OKUL TÜRLERİ</a:t>
            </a:r>
            <a:endParaRPr lang="tr-TR" sz="3200" dirty="0">
              <a:solidFill>
                <a:schemeClr val="bg1">
                  <a:lumMod val="85000"/>
                  <a:lumOff val="15000"/>
                </a:schemeClr>
              </a:solidFill>
            </a:endParaRPr>
          </a:p>
        </p:txBody>
      </p:sp>
    </p:spTree>
    <p:extLst>
      <p:ext uri="{BB962C8B-B14F-4D97-AF65-F5344CB8AC3E}">
        <p14:creationId xmlns:p14="http://schemas.microsoft.com/office/powerpoint/2010/main" val="1861509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Yuvarlatılmış Dikdörtgen"/>
          <p:cNvSpPr/>
          <p:nvPr/>
        </p:nvSpPr>
        <p:spPr>
          <a:xfrm>
            <a:off x="-1" y="0"/>
            <a:ext cx="12192001" cy="1124720"/>
          </a:xfrm>
          <a:prstGeom prst="roundRect">
            <a:avLst/>
          </a:prstGeom>
          <a:solidFill>
            <a:schemeClr val="tx2">
              <a:lumMod val="25000"/>
            </a:schemeClr>
          </a:solidFill>
          <a:ln/>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pPr algn="ctr"/>
            <a:endParaRPr lang="tr-TR" dirty="0"/>
          </a:p>
        </p:txBody>
      </p:sp>
      <p:sp>
        <p:nvSpPr>
          <p:cNvPr id="2" name="Title 1"/>
          <p:cNvSpPr>
            <a:spLocks noGrp="1"/>
          </p:cNvSpPr>
          <p:nvPr>
            <p:ph type="title"/>
          </p:nvPr>
        </p:nvSpPr>
        <p:spPr/>
        <p:txBody>
          <a:bodyPr/>
          <a:lstStyle/>
          <a:p>
            <a:r>
              <a:rPr lang="tr-TR" dirty="0"/>
              <a:t>MERKEZİ YERLEŞME ÖNCELİK KRİTERLERİ</a:t>
            </a:r>
            <a:endParaRPr lang="en-US" dirty="0"/>
          </a:p>
        </p:txBody>
      </p:sp>
      <p:sp>
        <p:nvSpPr>
          <p:cNvPr id="4" name="Slide Number Placeholder 3"/>
          <p:cNvSpPr>
            <a:spLocks noGrp="1"/>
          </p:cNvSpPr>
          <p:nvPr>
            <p:ph type="sldNum" sz="quarter" idx="12"/>
          </p:nvPr>
        </p:nvSpPr>
        <p:spPr>
          <a:xfrm>
            <a:off x="109106" y="6265633"/>
            <a:ext cx="610241" cy="366183"/>
          </a:xfrm>
          <a:prstGeom prst="rect">
            <a:avLst/>
          </a:prstGeom>
        </p:spPr>
        <p:txBody>
          <a:bodyPr/>
          <a:lstStyle/>
          <a:p>
            <a:fld id="{C136B7D2-B98C-44FD-8D04-7EC62A564975}" type="slidenum">
              <a:rPr lang="en-US" smtClean="0"/>
              <a:pPr/>
              <a:t>22</a:t>
            </a:fld>
            <a:endParaRPr lang="en-US" dirty="0"/>
          </a:p>
        </p:txBody>
      </p:sp>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a:t>1</a:t>
              </a: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300" dirty="0">
                  <a:latin typeface="FontAwesome" pitchFamily="2" charset="0"/>
                </a:rPr>
                <a:t>3</a:t>
              </a:r>
              <a:endParaRPr lang="en-US" sz="4300"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700" dirty="0">
                  <a:solidFill>
                    <a:schemeClr val="bg1"/>
                  </a:solidFill>
                </a:rPr>
                <a:t>2</a:t>
              </a: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300" dirty="0"/>
                <a:t>4</a:t>
              </a:r>
              <a:endParaRPr lang="en-US" sz="4300" dirty="0"/>
            </a:p>
          </p:txBody>
        </p:sp>
      </p:grpSp>
      <p:sp>
        <p:nvSpPr>
          <p:cNvPr id="17" name="Arc 16"/>
          <p:cNvSpPr/>
          <p:nvPr/>
        </p:nvSpPr>
        <p:spPr>
          <a:xfrm rot="19051047">
            <a:off x="8935351" y="148814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sp>
        <p:nvSpPr>
          <p:cNvPr id="18" name="Arc 17"/>
          <p:cNvSpPr/>
          <p:nvPr/>
        </p:nvSpPr>
        <p:spPr>
          <a:xfrm rot="11931966">
            <a:off x="6996112" y="232765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grpSp>
        <p:nvGrpSpPr>
          <p:cNvPr id="31" name="Group 30"/>
          <p:cNvGrpSpPr/>
          <p:nvPr/>
        </p:nvGrpSpPr>
        <p:grpSpPr>
          <a:xfrm>
            <a:off x="1753999" y="1136034"/>
            <a:ext cx="6655710" cy="1080869"/>
            <a:chOff x="1305108" y="924014"/>
            <a:chExt cx="3751850" cy="810652"/>
          </a:xfrm>
        </p:grpSpPr>
        <p:sp>
          <p:nvSpPr>
            <p:cNvPr id="19" name="Text Placeholder 3"/>
            <p:cNvSpPr txBox="1">
              <a:spLocks/>
            </p:cNvSpPr>
            <p:nvPr/>
          </p:nvSpPr>
          <p:spPr>
            <a:xfrm>
              <a:off x="1305108" y="924014"/>
              <a:ext cx="2590276"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100" b="1" dirty="0">
                  <a:solidFill>
                    <a:schemeClr val="accent1"/>
                  </a:solidFill>
                </a:rPr>
                <a:t>MERKEZİ SINAV (LGS) PUANI</a:t>
              </a:r>
              <a:endParaRPr lang="en-US" sz="2100" b="1" dirty="0">
                <a:solidFill>
                  <a:schemeClr val="accent1"/>
                </a:solidFill>
              </a:endParaRPr>
            </a:p>
          </p:txBody>
        </p:sp>
        <p:sp>
          <p:nvSpPr>
            <p:cNvPr id="20" name="Text Placeholder 3"/>
            <p:cNvSpPr txBox="1">
              <a:spLocks/>
            </p:cNvSpPr>
            <p:nvPr/>
          </p:nvSpPr>
          <p:spPr>
            <a:xfrm>
              <a:off x="1315498" y="1088335"/>
              <a:ext cx="3741460"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400" b="1" dirty="0">
                  <a:solidFill>
                    <a:srgbClr val="002060"/>
                  </a:solidFill>
                  <a:latin typeface="Arial" pitchFamily="34" charset="0"/>
                  <a:cs typeface="Arial" pitchFamily="34" charset="0"/>
                </a:rPr>
                <a:t>Merkezi yerleştirmede ilk olarak öğrencinin merkezi sınav puanı dikkate alınacaktır . Öğrencilerin puanlarında eşitlik olması durumunda, sırasıyla aşağıdaki kriterlere bakılarak  öğrencilerin yerleştirilmesi yapılacaktır.</a:t>
              </a:r>
            </a:p>
          </p:txBody>
        </p:sp>
      </p:grpSp>
      <p:sp>
        <p:nvSpPr>
          <p:cNvPr id="21" name="Text Placeholder 3"/>
          <p:cNvSpPr txBox="1">
            <a:spLocks/>
          </p:cNvSpPr>
          <p:nvPr/>
        </p:nvSpPr>
        <p:spPr>
          <a:xfrm>
            <a:off x="679932" y="1218924"/>
            <a:ext cx="961803"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chemeClr val="accent1"/>
                </a:solidFill>
              </a:rPr>
              <a:t>0</a:t>
            </a:r>
            <a:r>
              <a:rPr lang="tr-TR" sz="6400" dirty="0">
                <a:solidFill>
                  <a:schemeClr val="accent1"/>
                </a:solidFill>
              </a:rPr>
              <a:t>1</a:t>
            </a:r>
            <a:endParaRPr lang="en-US" sz="6400" dirty="0">
              <a:solidFill>
                <a:schemeClr val="accent1"/>
              </a:solidFill>
            </a:endParaRPr>
          </a:p>
        </p:txBody>
      </p:sp>
      <p:sp>
        <p:nvSpPr>
          <p:cNvPr id="22" name="Text Placeholder 3"/>
          <p:cNvSpPr txBox="1">
            <a:spLocks/>
          </p:cNvSpPr>
          <p:nvPr/>
        </p:nvSpPr>
        <p:spPr>
          <a:xfrm>
            <a:off x="1766327" y="2762857"/>
            <a:ext cx="65" cy="71463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endParaRPr lang="en-US" sz="2100" b="1" dirty="0">
              <a:solidFill>
                <a:schemeClr val="accent2"/>
              </a:solidFill>
            </a:endParaRPr>
          </a:p>
        </p:txBody>
      </p:sp>
      <p:sp>
        <p:nvSpPr>
          <p:cNvPr id="24" name="Text Placeholder 3"/>
          <p:cNvSpPr txBox="1">
            <a:spLocks/>
          </p:cNvSpPr>
          <p:nvPr/>
        </p:nvSpPr>
        <p:spPr>
          <a:xfrm>
            <a:off x="664552" y="2236290"/>
            <a:ext cx="961802"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chemeClr val="accent2"/>
                </a:solidFill>
              </a:rPr>
              <a:t>02</a:t>
            </a:r>
          </a:p>
        </p:txBody>
      </p:sp>
      <p:grpSp>
        <p:nvGrpSpPr>
          <p:cNvPr id="33" name="Group 32"/>
          <p:cNvGrpSpPr/>
          <p:nvPr/>
        </p:nvGrpSpPr>
        <p:grpSpPr>
          <a:xfrm>
            <a:off x="1737919" y="3267299"/>
            <a:ext cx="4990837" cy="727330"/>
            <a:chOff x="1313830" y="2895228"/>
            <a:chExt cx="3743128" cy="545497"/>
          </a:xfrm>
        </p:grpSpPr>
        <p:sp>
          <p:nvSpPr>
            <p:cNvPr id="25" name="Text Placeholder 3"/>
            <p:cNvSpPr txBox="1">
              <a:spLocks/>
            </p:cNvSpPr>
            <p:nvPr/>
          </p:nvSpPr>
          <p:spPr>
            <a:xfrm>
              <a:off x="1313830" y="2895228"/>
              <a:ext cx="2548775"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100" b="1" dirty="0">
                  <a:solidFill>
                    <a:srgbClr val="FF0000"/>
                  </a:solidFill>
                </a:rPr>
                <a:t>Yıl Sonu Başarı Puanı (YBP)</a:t>
              </a:r>
              <a:endParaRPr lang="en-US" sz="2100" b="1" dirty="0">
                <a:solidFill>
                  <a:srgbClr val="FF0000"/>
                </a:solidFill>
              </a:endParaRPr>
            </a:p>
          </p:txBody>
        </p:sp>
        <p:sp>
          <p:nvSpPr>
            <p:cNvPr id="26" name="Text Placeholder 3"/>
            <p:cNvSpPr txBox="1">
              <a:spLocks/>
            </p:cNvSpPr>
            <p:nvPr/>
          </p:nvSpPr>
          <p:spPr>
            <a:xfrm>
              <a:off x="1313830" y="3117560"/>
              <a:ext cx="3743128" cy="3231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tr-TR" sz="1400" b="1" dirty="0">
                  <a:solidFill>
                    <a:srgbClr val="002060"/>
                  </a:solidFill>
                  <a:latin typeface="Arial" pitchFamily="34" charset="0"/>
                  <a:cs typeface="Arial" pitchFamily="34" charset="0"/>
                </a:rPr>
                <a:t>8’inci, 7’nci ve 6’ncı sınıflardaki yılsonu başarı puanı (YBP) üstünlüğü</a:t>
              </a:r>
              <a:endParaRPr lang="en-US" sz="1400" b="1" dirty="0">
                <a:solidFill>
                  <a:srgbClr val="002060"/>
                </a:solidFill>
                <a:latin typeface="Arial" pitchFamily="34" charset="0"/>
                <a:cs typeface="Arial" pitchFamily="34" charset="0"/>
              </a:endParaRPr>
            </a:p>
          </p:txBody>
        </p:sp>
      </p:grpSp>
      <p:sp>
        <p:nvSpPr>
          <p:cNvPr id="27" name="Text Placeholder 3"/>
          <p:cNvSpPr txBox="1">
            <a:spLocks/>
          </p:cNvSpPr>
          <p:nvPr/>
        </p:nvSpPr>
        <p:spPr>
          <a:xfrm>
            <a:off x="663853" y="3142820"/>
            <a:ext cx="961802"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rgbClr val="FF0000"/>
                </a:solidFill>
              </a:rPr>
              <a:t>03</a:t>
            </a:r>
          </a:p>
        </p:txBody>
      </p:sp>
      <p:grpSp>
        <p:nvGrpSpPr>
          <p:cNvPr id="34" name="Group 33"/>
          <p:cNvGrpSpPr/>
          <p:nvPr/>
        </p:nvGrpSpPr>
        <p:grpSpPr>
          <a:xfrm>
            <a:off x="1726291" y="4215398"/>
            <a:ext cx="5921418" cy="727327"/>
            <a:chOff x="1315499" y="3769869"/>
            <a:chExt cx="4005392" cy="545495"/>
          </a:xfrm>
        </p:grpSpPr>
        <p:sp>
          <p:nvSpPr>
            <p:cNvPr id="28" name="Text Placeholder 3"/>
            <p:cNvSpPr txBox="1">
              <a:spLocks/>
            </p:cNvSpPr>
            <p:nvPr/>
          </p:nvSpPr>
          <p:spPr>
            <a:xfrm>
              <a:off x="1315499" y="3769869"/>
              <a:ext cx="1946446"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2100" b="1" dirty="0">
                  <a:solidFill>
                    <a:schemeClr val="accent4"/>
                  </a:solidFill>
                </a:rPr>
                <a:t>Özürsüz Devamsızlık</a:t>
              </a:r>
              <a:endParaRPr lang="en-US" sz="2100" b="1" dirty="0">
                <a:solidFill>
                  <a:schemeClr val="accent4"/>
                </a:solidFill>
              </a:endParaRPr>
            </a:p>
          </p:txBody>
        </p:sp>
        <p:sp>
          <p:nvSpPr>
            <p:cNvPr id="29" name="Text Placeholder 3"/>
            <p:cNvSpPr txBox="1">
              <a:spLocks/>
            </p:cNvSpPr>
            <p:nvPr/>
          </p:nvSpPr>
          <p:spPr>
            <a:xfrm>
              <a:off x="1315499" y="3992199"/>
              <a:ext cx="4005392" cy="3231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tr-TR" sz="1400" b="1" dirty="0">
                  <a:solidFill>
                    <a:srgbClr val="002060"/>
                  </a:solidFill>
                  <a:latin typeface="Arial" pitchFamily="34" charset="0"/>
                  <a:cs typeface="Arial" pitchFamily="34" charset="0"/>
                </a:rPr>
                <a:t>Okula özürsüz devamsızlık yapılan gün sayısının azlığına bakılarak yerleştirme yapılır.</a:t>
              </a:r>
              <a:endParaRPr lang="en-US" sz="1400" b="1" dirty="0">
                <a:solidFill>
                  <a:srgbClr val="002060"/>
                </a:solidFill>
                <a:latin typeface="Arial" pitchFamily="34" charset="0"/>
                <a:cs typeface="Arial" pitchFamily="34" charset="0"/>
              </a:endParaRPr>
            </a:p>
          </p:txBody>
        </p:sp>
      </p:grpSp>
      <p:sp>
        <p:nvSpPr>
          <p:cNvPr id="30" name="Text Placeholder 3"/>
          <p:cNvSpPr txBox="1">
            <a:spLocks/>
          </p:cNvSpPr>
          <p:nvPr/>
        </p:nvSpPr>
        <p:spPr>
          <a:xfrm>
            <a:off x="679932" y="4035495"/>
            <a:ext cx="961802"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chemeClr val="accent4"/>
                </a:solidFill>
              </a:rPr>
              <a:t>04</a:t>
            </a:r>
          </a:p>
        </p:txBody>
      </p:sp>
      <p:sp>
        <p:nvSpPr>
          <p:cNvPr id="39" name="Arc 38"/>
          <p:cNvSpPr/>
          <p:nvPr/>
        </p:nvSpPr>
        <p:spPr>
          <a:xfrm rot="5691386">
            <a:off x="9261237" y="341207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dirty="0"/>
          </a:p>
        </p:txBody>
      </p:sp>
      <p:grpSp>
        <p:nvGrpSpPr>
          <p:cNvPr id="35" name="Group 33"/>
          <p:cNvGrpSpPr/>
          <p:nvPr/>
        </p:nvGrpSpPr>
        <p:grpSpPr>
          <a:xfrm>
            <a:off x="1828705" y="5125034"/>
            <a:ext cx="5382088" cy="535531"/>
            <a:chOff x="1284326" y="3923909"/>
            <a:chExt cx="4036565" cy="401648"/>
          </a:xfrm>
        </p:grpSpPr>
        <p:sp>
          <p:nvSpPr>
            <p:cNvPr id="40" name="Text Placeholder 3"/>
            <p:cNvSpPr txBox="1">
              <a:spLocks/>
            </p:cNvSpPr>
            <p:nvPr/>
          </p:nvSpPr>
          <p:spPr>
            <a:xfrm>
              <a:off x="1284326" y="3923909"/>
              <a:ext cx="2783021" cy="401648"/>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accent6">
                      <a:lumMod val="75000"/>
                    </a:schemeClr>
                  </a:solidFill>
                </a:rPr>
                <a:t>Tercih Önceliği</a:t>
              </a:r>
            </a:p>
            <a:p>
              <a:pPr algn="l" defTabSz="1219170">
                <a:spcBef>
                  <a:spcPct val="20000"/>
                </a:spcBef>
                <a:defRPr/>
              </a:pPr>
              <a:r>
                <a:rPr lang="tr-TR" b="1" dirty="0">
                  <a:solidFill>
                    <a:srgbClr val="002060"/>
                  </a:solidFill>
                </a:rPr>
                <a:t>Tercih sıralaması üstte olana öncelik verilir. </a:t>
              </a:r>
              <a:endParaRPr lang="en-US" b="1" dirty="0">
                <a:solidFill>
                  <a:srgbClr val="002060"/>
                </a:solidFill>
              </a:endParaRPr>
            </a:p>
          </p:txBody>
        </p:sp>
        <p:sp>
          <p:nvSpPr>
            <p:cNvPr id="41" name="Text Placeholder 3"/>
            <p:cNvSpPr txBox="1">
              <a:spLocks/>
            </p:cNvSpPr>
            <p:nvPr/>
          </p:nvSpPr>
          <p:spPr>
            <a:xfrm>
              <a:off x="1315499" y="4076837"/>
              <a:ext cx="4005392"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endParaRPr lang="en-US" sz="1300" b="1" dirty="0">
                <a:solidFill>
                  <a:schemeClr val="tx1">
                    <a:lumMod val="50000"/>
                    <a:lumOff val="50000"/>
                  </a:schemeClr>
                </a:solidFill>
                <a:latin typeface="Arial" pitchFamily="34" charset="0"/>
                <a:cs typeface="Arial" pitchFamily="34" charset="0"/>
              </a:endParaRPr>
            </a:p>
          </p:txBody>
        </p:sp>
      </p:grpSp>
      <p:sp>
        <p:nvSpPr>
          <p:cNvPr id="42" name="Text Placeholder 3"/>
          <p:cNvSpPr txBox="1">
            <a:spLocks/>
          </p:cNvSpPr>
          <p:nvPr/>
        </p:nvSpPr>
        <p:spPr>
          <a:xfrm>
            <a:off x="736273" y="4935816"/>
            <a:ext cx="961803" cy="98488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6400" dirty="0">
                <a:solidFill>
                  <a:schemeClr val="accent6">
                    <a:lumMod val="75000"/>
                  </a:schemeClr>
                </a:solidFill>
              </a:rPr>
              <a:t>0</a:t>
            </a:r>
            <a:r>
              <a:rPr lang="tr-TR" sz="6400" dirty="0">
                <a:solidFill>
                  <a:schemeClr val="accent6">
                    <a:lumMod val="75000"/>
                  </a:schemeClr>
                </a:solidFill>
              </a:rPr>
              <a:t>5</a:t>
            </a:r>
            <a:endParaRPr lang="en-US" sz="6400" dirty="0">
              <a:solidFill>
                <a:schemeClr val="accent6">
                  <a:lumMod val="75000"/>
                </a:schemeClr>
              </a:solidFill>
            </a:endParaRPr>
          </a:p>
        </p:txBody>
      </p:sp>
      <p:sp>
        <p:nvSpPr>
          <p:cNvPr id="44" name="Text Placeholder 3"/>
          <p:cNvSpPr txBox="1">
            <a:spLocks/>
          </p:cNvSpPr>
          <p:nvPr/>
        </p:nvSpPr>
        <p:spPr>
          <a:xfrm>
            <a:off x="1724763" y="2426282"/>
            <a:ext cx="5465746" cy="68942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400" b="1" dirty="0">
                <a:solidFill>
                  <a:schemeClr val="accent2">
                    <a:lumMod val="50000"/>
                  </a:schemeClr>
                </a:solidFill>
                <a:latin typeface="Arial" pitchFamily="34" charset="0"/>
                <a:cs typeface="Arial" pitchFamily="34" charset="0"/>
              </a:rPr>
              <a:t>ORTAÖĞRETİM BAŞARI PUANI(OBP)</a:t>
            </a:r>
          </a:p>
          <a:p>
            <a:pPr algn="l" defTabSz="1219170">
              <a:spcBef>
                <a:spcPct val="20000"/>
              </a:spcBef>
              <a:defRPr/>
            </a:pPr>
            <a:r>
              <a:rPr lang="tr-TR" sz="1400" b="1" dirty="0">
                <a:solidFill>
                  <a:srgbClr val="002060"/>
                </a:solidFill>
                <a:latin typeface="Arial" pitchFamily="34" charset="0"/>
                <a:cs typeface="Arial" pitchFamily="34" charset="0"/>
              </a:rPr>
              <a:t>6. 7. 8. Sınıf yılsonu notlarının aritmetik ortalaması  yüksek olan öğrenci öncelikli yerleşecektir</a:t>
            </a:r>
            <a:endParaRPr lang="en-US" sz="1400" b="1" dirty="0">
              <a:solidFill>
                <a:srgbClr val="002060"/>
              </a:solidFill>
              <a:latin typeface="Arial" pitchFamily="34" charset="0"/>
              <a:cs typeface="Arial" pitchFamily="34" charset="0"/>
            </a:endParaRPr>
          </a:p>
        </p:txBody>
      </p:sp>
      <p:sp>
        <p:nvSpPr>
          <p:cNvPr id="45" name="Text Placeholder 3"/>
          <p:cNvSpPr txBox="1">
            <a:spLocks/>
          </p:cNvSpPr>
          <p:nvPr/>
        </p:nvSpPr>
        <p:spPr>
          <a:xfrm>
            <a:off x="692730" y="5842337"/>
            <a:ext cx="1052944" cy="1015663"/>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600" b="1" i="0" u="none" strike="noStrike" kern="1200" cap="none" spc="0" normalizeH="0" baseline="0" noProof="0" dirty="0">
                <a:ln>
                  <a:noFill/>
                </a:ln>
                <a:solidFill>
                  <a:schemeClr val="accent3">
                    <a:lumMod val="50000"/>
                  </a:schemeClr>
                </a:solidFill>
                <a:effectLst/>
                <a:uLnTx/>
                <a:uFillTx/>
                <a:latin typeface="+mn-lt"/>
                <a:ea typeface="+mn-ea"/>
                <a:cs typeface="+mn-cs"/>
              </a:rPr>
              <a:t>0</a:t>
            </a:r>
            <a:r>
              <a:rPr kumimoji="0" lang="tr-TR" sz="6600" b="1" i="0" u="none" strike="noStrike" kern="1200" cap="none" spc="0" normalizeH="0" baseline="0" noProof="0" dirty="0">
                <a:ln>
                  <a:noFill/>
                </a:ln>
                <a:solidFill>
                  <a:schemeClr val="accent3">
                    <a:lumMod val="50000"/>
                  </a:schemeClr>
                </a:solidFill>
                <a:effectLst/>
                <a:uLnTx/>
                <a:uFillTx/>
                <a:latin typeface="+mn-lt"/>
                <a:ea typeface="+mn-ea"/>
                <a:cs typeface="+mn-cs"/>
              </a:rPr>
              <a:t>6</a:t>
            </a:r>
            <a:endParaRPr kumimoji="0" lang="en-US" sz="6600" b="1" i="0" u="none" strike="noStrike" kern="1200" cap="none" spc="0" normalizeH="0" baseline="0" noProof="0" dirty="0">
              <a:ln>
                <a:noFill/>
              </a:ln>
              <a:solidFill>
                <a:schemeClr val="accent3">
                  <a:lumMod val="50000"/>
                </a:schemeClr>
              </a:solidFill>
              <a:effectLst/>
              <a:uLnTx/>
              <a:uFillTx/>
              <a:latin typeface="+mn-lt"/>
              <a:ea typeface="+mn-ea"/>
              <a:cs typeface="+mn-cs"/>
            </a:endParaRPr>
          </a:p>
        </p:txBody>
      </p:sp>
      <p:sp>
        <p:nvSpPr>
          <p:cNvPr id="46" name="Text Placeholder 3"/>
          <p:cNvSpPr txBox="1">
            <a:spLocks/>
          </p:cNvSpPr>
          <p:nvPr/>
        </p:nvSpPr>
        <p:spPr>
          <a:xfrm>
            <a:off x="1897978" y="5997870"/>
            <a:ext cx="6421823" cy="5355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tr-TR" sz="1800" b="1" dirty="0">
                <a:solidFill>
                  <a:schemeClr val="accent3">
                    <a:lumMod val="50000"/>
                  </a:schemeClr>
                </a:solidFill>
              </a:rPr>
              <a:t>Öğrencinin Doğum Tarihi</a:t>
            </a:r>
          </a:p>
          <a:p>
            <a:pPr algn="l" defTabSz="1219170">
              <a:spcBef>
                <a:spcPct val="20000"/>
              </a:spcBef>
              <a:defRPr/>
            </a:pPr>
            <a:r>
              <a:rPr lang="tr-TR" b="1" dirty="0">
                <a:solidFill>
                  <a:srgbClr val="002060"/>
                </a:solidFill>
              </a:rPr>
              <a:t>Bütün kriterlere rağmen eşitlik devam ediyorsa yaşı küçük olan yerleştirilir .</a:t>
            </a:r>
            <a:endParaRPr lang="en-US" b="1" dirty="0">
              <a:solidFill>
                <a:srgbClr val="002060"/>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par>
                                <p:cTn id="11" presetID="18" presetClass="entr" presetSubtype="3"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strips(upRight)">
                                      <p:cBhvr>
                                        <p:cTn id="13" dur="500"/>
                                        <p:tgtEl>
                                          <p:spTgt spid="18"/>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strips(downRight)">
                                      <p:cBhvr>
                                        <p:cTn id="16" dur="500"/>
                                        <p:tgtEl>
                                          <p:spTgt spid="1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strips(downLeft)">
                                      <p:cBhvr>
                                        <p:cTn id="19" dur="500"/>
                                        <p:tgtEl>
                                          <p:spTgt spid="39"/>
                                        </p:tgtEl>
                                      </p:cBhvr>
                                    </p:animEffect>
                                  </p:childTnLst>
                                </p:cTn>
                              </p:par>
                            </p:childTnLst>
                          </p:cTn>
                        </p:par>
                        <p:par>
                          <p:cTn id="20" fill="hold">
                            <p:stCondLst>
                              <p:cond delay="1000"/>
                            </p:stCondLst>
                            <p:childTnLst>
                              <p:par>
                                <p:cTn id="21" presetID="2" presetClass="entr" presetSubtype="8" accel="50000" decel="5000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1000" fill="hold"/>
                                        <p:tgtEl>
                                          <p:spTgt spid="21"/>
                                        </p:tgtEl>
                                        <p:attrNameLst>
                                          <p:attrName>ppt_x</p:attrName>
                                        </p:attrNameLst>
                                      </p:cBhvr>
                                      <p:tavLst>
                                        <p:tav tm="0">
                                          <p:val>
                                            <p:strVal val="0-#ppt_w/2"/>
                                          </p:val>
                                        </p:tav>
                                        <p:tav tm="100000">
                                          <p:val>
                                            <p:strVal val="#ppt_x"/>
                                          </p:val>
                                        </p:tav>
                                      </p:tavLst>
                                    </p:anim>
                                    <p:anim calcmode="lin" valueType="num">
                                      <p:cBhvr additive="base">
                                        <p:cTn id="24" dur="10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4" accel="50000" decel="5000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8" accel="50000" decel="50000"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1000" fill="hold"/>
                                        <p:tgtEl>
                                          <p:spTgt spid="24"/>
                                        </p:tgtEl>
                                        <p:attrNameLst>
                                          <p:attrName>ppt_x</p:attrName>
                                        </p:attrNameLst>
                                      </p:cBhvr>
                                      <p:tavLst>
                                        <p:tav tm="0">
                                          <p:val>
                                            <p:strVal val="0-#ppt_w/2"/>
                                          </p:val>
                                        </p:tav>
                                        <p:tav tm="100000">
                                          <p:val>
                                            <p:strVal val="#ppt_x"/>
                                          </p:val>
                                        </p:tav>
                                      </p:tavLst>
                                    </p:anim>
                                    <p:anim calcmode="lin" valueType="num">
                                      <p:cBhvr additive="base">
                                        <p:cTn id="33" dur="1000" fill="hold"/>
                                        <p:tgtEl>
                                          <p:spTgt spid="2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accel="50000" decel="5000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1000" fill="hold"/>
                                        <p:tgtEl>
                                          <p:spTgt spid="27"/>
                                        </p:tgtEl>
                                        <p:attrNameLst>
                                          <p:attrName>ppt_x</p:attrName>
                                        </p:attrNameLst>
                                      </p:cBhvr>
                                      <p:tavLst>
                                        <p:tav tm="0">
                                          <p:val>
                                            <p:strVal val="0-#ppt_w/2"/>
                                          </p:val>
                                        </p:tav>
                                        <p:tav tm="100000">
                                          <p:val>
                                            <p:strVal val="#ppt_x"/>
                                          </p:val>
                                        </p:tav>
                                      </p:tavLst>
                                    </p:anim>
                                    <p:anim calcmode="lin" valueType="num">
                                      <p:cBhvr additive="base">
                                        <p:cTn id="38" dur="1000" fill="hold"/>
                                        <p:tgtEl>
                                          <p:spTgt spid="27"/>
                                        </p:tgtEl>
                                        <p:attrNameLst>
                                          <p:attrName>ppt_y</p:attrName>
                                        </p:attrNameLst>
                                      </p:cBhvr>
                                      <p:tavLst>
                                        <p:tav tm="0">
                                          <p:val>
                                            <p:strVal val="#ppt_y"/>
                                          </p:val>
                                        </p:tav>
                                        <p:tav tm="100000">
                                          <p:val>
                                            <p:strVal val="#ppt_y"/>
                                          </p:val>
                                        </p:tav>
                                      </p:tavLst>
                                    </p:anim>
                                  </p:childTnLst>
                                </p:cTn>
                              </p:par>
                              <p:par>
                                <p:cTn id="39" presetID="2" presetClass="entr" presetSubtype="4" accel="50000" decel="5000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8" accel="50000" decel="50000"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1000" fill="hold"/>
                                        <p:tgtEl>
                                          <p:spTgt spid="30"/>
                                        </p:tgtEl>
                                        <p:attrNameLst>
                                          <p:attrName>ppt_x</p:attrName>
                                        </p:attrNameLst>
                                      </p:cBhvr>
                                      <p:tavLst>
                                        <p:tav tm="0">
                                          <p:val>
                                            <p:strVal val="0-#ppt_w/2"/>
                                          </p:val>
                                        </p:tav>
                                        <p:tav tm="100000">
                                          <p:val>
                                            <p:strVal val="#ppt_x"/>
                                          </p:val>
                                        </p:tav>
                                      </p:tavLst>
                                    </p:anim>
                                    <p:anim calcmode="lin" valueType="num">
                                      <p:cBhvr additive="base">
                                        <p:cTn id="47" dur="1000" fill="hold"/>
                                        <p:tgtEl>
                                          <p:spTgt spid="30"/>
                                        </p:tgtEl>
                                        <p:attrNameLst>
                                          <p:attrName>ppt_y</p:attrName>
                                        </p:attrNameLst>
                                      </p:cBhvr>
                                      <p:tavLst>
                                        <p:tav tm="0">
                                          <p:val>
                                            <p:strVal val="#ppt_y"/>
                                          </p:val>
                                        </p:tav>
                                        <p:tav tm="100000">
                                          <p:val>
                                            <p:strVal val="#ppt_y"/>
                                          </p:val>
                                        </p:tav>
                                      </p:tavLst>
                                    </p:anim>
                                  </p:childTnLst>
                                </p:cTn>
                              </p:par>
                              <p:par>
                                <p:cTn id="48" presetID="2" presetClass="entr" presetSubtype="4" accel="50000" decel="50000" fill="hold" nodeType="withEffect">
                                  <p:stCondLst>
                                    <p:cond delay="0"/>
                                  </p:stCondLst>
                                  <p:childTnLst>
                                    <p:set>
                                      <p:cBhvr>
                                        <p:cTn id="49" dur="1" fill="hold">
                                          <p:stCondLst>
                                            <p:cond delay="0"/>
                                          </p:stCondLst>
                                        </p:cTn>
                                        <p:tgtEl>
                                          <p:spTgt spid="34"/>
                                        </p:tgtEl>
                                        <p:attrNameLst>
                                          <p:attrName>style.visibility</p:attrName>
                                        </p:attrNameLst>
                                      </p:cBhvr>
                                      <p:to>
                                        <p:strVal val="visible"/>
                                      </p:to>
                                    </p:set>
                                    <p:anim calcmode="lin" valueType="num">
                                      <p:cBhvr additive="base">
                                        <p:cTn id="50" dur="500" fill="hold"/>
                                        <p:tgtEl>
                                          <p:spTgt spid="34"/>
                                        </p:tgtEl>
                                        <p:attrNameLst>
                                          <p:attrName>ppt_x</p:attrName>
                                        </p:attrNameLst>
                                      </p:cBhvr>
                                      <p:tavLst>
                                        <p:tav tm="0">
                                          <p:val>
                                            <p:strVal val="#ppt_x"/>
                                          </p:val>
                                        </p:tav>
                                        <p:tav tm="100000">
                                          <p:val>
                                            <p:strVal val="#ppt_x"/>
                                          </p:val>
                                        </p:tav>
                                      </p:tavLst>
                                    </p:anim>
                                    <p:anim calcmode="lin" valueType="num">
                                      <p:cBhvr additive="base">
                                        <p:cTn id="51" dur="500" fill="hold"/>
                                        <p:tgtEl>
                                          <p:spTgt spid="34"/>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8" accel="50000" decel="5000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additive="base">
                                        <p:cTn id="55" dur="1000" fill="hold"/>
                                        <p:tgtEl>
                                          <p:spTgt spid="42"/>
                                        </p:tgtEl>
                                        <p:attrNameLst>
                                          <p:attrName>ppt_x</p:attrName>
                                        </p:attrNameLst>
                                      </p:cBhvr>
                                      <p:tavLst>
                                        <p:tav tm="0">
                                          <p:val>
                                            <p:strVal val="0-#ppt_w/2"/>
                                          </p:val>
                                        </p:tav>
                                        <p:tav tm="100000">
                                          <p:val>
                                            <p:strVal val="#ppt_x"/>
                                          </p:val>
                                        </p:tav>
                                      </p:tavLst>
                                    </p:anim>
                                    <p:anim calcmode="lin" valueType="num">
                                      <p:cBhvr additive="base">
                                        <p:cTn id="56" dur="1000" fill="hold"/>
                                        <p:tgtEl>
                                          <p:spTgt spid="42"/>
                                        </p:tgtEl>
                                        <p:attrNameLst>
                                          <p:attrName>ppt_y</p:attrName>
                                        </p:attrNameLst>
                                      </p:cBhvr>
                                      <p:tavLst>
                                        <p:tav tm="0">
                                          <p:val>
                                            <p:strVal val="#ppt_y"/>
                                          </p:val>
                                        </p:tav>
                                        <p:tav tm="100000">
                                          <p:val>
                                            <p:strVal val="#ppt_y"/>
                                          </p:val>
                                        </p:tav>
                                      </p:tavLst>
                                    </p:anim>
                                  </p:childTnLst>
                                </p:cTn>
                              </p:par>
                              <p:par>
                                <p:cTn id="57" presetID="2" presetClass="entr" presetSubtype="4" accel="50000" decel="5000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fill="hold"/>
                                        <p:tgtEl>
                                          <p:spTgt spid="35"/>
                                        </p:tgtEl>
                                        <p:attrNameLst>
                                          <p:attrName>ppt_x</p:attrName>
                                        </p:attrNameLst>
                                      </p:cBhvr>
                                      <p:tavLst>
                                        <p:tav tm="0">
                                          <p:val>
                                            <p:strVal val="#ppt_x"/>
                                          </p:val>
                                        </p:tav>
                                        <p:tav tm="100000">
                                          <p:val>
                                            <p:strVal val="#ppt_x"/>
                                          </p:val>
                                        </p:tav>
                                      </p:tavLst>
                                    </p:anim>
                                    <p:anim calcmode="lin" valueType="num">
                                      <p:cBhvr additive="base">
                                        <p:cTn id="60" dur="500" fill="hold"/>
                                        <p:tgtEl>
                                          <p:spTgt spid="35"/>
                                        </p:tgtEl>
                                        <p:attrNameLst>
                                          <p:attrName>ppt_y</p:attrName>
                                        </p:attrNameLst>
                                      </p:cBhvr>
                                      <p:tavLst>
                                        <p:tav tm="0">
                                          <p:val>
                                            <p:strVal val="1+#ppt_h/2"/>
                                          </p:val>
                                        </p:tav>
                                        <p:tav tm="100000">
                                          <p:val>
                                            <p:strVal val="#ppt_y"/>
                                          </p:val>
                                        </p:tav>
                                      </p:tavLst>
                                    </p:anim>
                                  </p:childTnLst>
                                </p:cTn>
                              </p:par>
                            </p:childTnLst>
                          </p:cTn>
                        </p:par>
                        <p:par>
                          <p:cTn id="61" fill="hold">
                            <p:stCondLst>
                              <p:cond delay="6000"/>
                            </p:stCondLst>
                            <p:childTnLst>
                              <p:par>
                                <p:cTn id="62" presetID="2" presetClass="entr" presetSubtype="8" accel="50000" decel="50000" fill="hold" grpId="0" nodeType="after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1000" fill="hold"/>
                                        <p:tgtEl>
                                          <p:spTgt spid="45"/>
                                        </p:tgtEl>
                                        <p:attrNameLst>
                                          <p:attrName>ppt_x</p:attrName>
                                        </p:attrNameLst>
                                      </p:cBhvr>
                                      <p:tavLst>
                                        <p:tav tm="0">
                                          <p:val>
                                            <p:strVal val="0-#ppt_w/2"/>
                                          </p:val>
                                        </p:tav>
                                        <p:tav tm="100000">
                                          <p:val>
                                            <p:strVal val="#ppt_x"/>
                                          </p:val>
                                        </p:tav>
                                      </p:tavLst>
                                    </p:anim>
                                    <p:anim calcmode="lin" valueType="num">
                                      <p:cBhvr additive="base">
                                        <p:cTn id="65" dur="10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p:bldP spid="24" grpId="0"/>
      <p:bldP spid="27" grpId="0"/>
      <p:bldP spid="30" grpId="0"/>
      <p:bldP spid="39" grpId="0" animBg="1"/>
      <p:bldP spid="42" grpId="0"/>
      <p:bldP spid="4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PANSİYONLU OKULLARA YERLEŞTİRME</a:t>
            </a:r>
          </a:p>
        </p:txBody>
      </p:sp>
      <p:sp>
        <p:nvSpPr>
          <p:cNvPr id="6" name="Unvan 1"/>
          <p:cNvSpPr txBox="1">
            <a:spLocks/>
          </p:cNvSpPr>
          <p:nvPr/>
        </p:nvSpPr>
        <p:spPr>
          <a:xfrm>
            <a:off x="193182" y="2446985"/>
            <a:ext cx="11552349" cy="40826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000" b="1" i="1" dirty="0">
                <a:solidFill>
                  <a:srgbClr val="002060"/>
                </a:solidFill>
              </a:rPr>
              <a:t>Yerel yerleştirme kapsamında herhangi bir tercihine yerleşemeyen ve boş kontenjanı kalan pansiyonlu okulları tercih eden öğrenciler, pansiyonun kız ve/veya erkek kontenjanını ve yerel yerleştirme sonucunda kalan toplam boş kontenjanını aşmayacak şekilde yerleştirilir. </a:t>
            </a:r>
          </a:p>
          <a:p>
            <a:pPr algn="ctr">
              <a:lnSpc>
                <a:spcPct val="134000"/>
              </a:lnSpc>
            </a:pPr>
            <a:endParaRPr lang="tr-TR" sz="2000" b="1" i="1" dirty="0">
              <a:solidFill>
                <a:srgbClr val="002060"/>
              </a:solidFill>
            </a:endParaRPr>
          </a:p>
          <a:p>
            <a:pPr algn="ctr">
              <a:lnSpc>
                <a:spcPct val="134000"/>
              </a:lnSpc>
            </a:pPr>
            <a:endParaRPr lang="tr-TR" sz="2000" b="1" i="1" dirty="0">
              <a:solidFill>
                <a:srgbClr val="002060"/>
              </a:solidFill>
            </a:endParaRPr>
          </a:p>
          <a:p>
            <a:pPr algn="ctr">
              <a:lnSpc>
                <a:spcPct val="134000"/>
              </a:lnSpc>
            </a:pPr>
            <a:r>
              <a:rPr lang="tr-TR" sz="2000" b="1" i="1" dirty="0">
                <a:solidFill>
                  <a:srgbClr val="002060"/>
                </a:solidFill>
              </a:rPr>
              <a:t>Ancak yatılılığa ilişkin durumları Millî Eğitim Bakanlığına Bağlı Resmî Okullarda Yatılılık, Bursluluk, Sosyal Yardımlar ve Okul Pansiyonları Yönetmeliğinin yerleştirme ile ilgili hükümlerine göre değerlendirilir.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883730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PANSİYONLU OKULLARA YERLEŞTİRME</a:t>
            </a:r>
          </a:p>
        </p:txBody>
      </p:sp>
      <p:sp>
        <p:nvSpPr>
          <p:cNvPr id="6" name="Unvan 1"/>
          <p:cNvSpPr txBox="1">
            <a:spLocks/>
          </p:cNvSpPr>
          <p:nvPr/>
        </p:nvSpPr>
        <p:spPr>
          <a:xfrm>
            <a:off x="474259" y="4596063"/>
            <a:ext cx="11155364" cy="187387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800" b="1" i="1" dirty="0">
                <a:solidFill>
                  <a:srgbClr val="C00000"/>
                </a:solidFill>
              </a:rPr>
              <a:t>Öğrenciler, yerleştirme işlemleri sonucunda </a:t>
            </a:r>
            <a:br>
              <a:rPr lang="tr-TR" sz="2800" b="1" i="1" dirty="0">
                <a:solidFill>
                  <a:srgbClr val="C00000"/>
                </a:solidFill>
              </a:rPr>
            </a:br>
            <a:r>
              <a:rPr lang="tr-TR" sz="2800" b="1" i="1" dirty="0">
                <a:solidFill>
                  <a:srgbClr val="C00000"/>
                </a:solidFill>
              </a:rPr>
              <a:t>Yerel Yerleştirme İle Öğrenci Alan Okul tercihine yerleşmiş </a:t>
            </a:r>
            <a:br>
              <a:rPr lang="tr-TR" sz="2800" b="1" i="1" dirty="0">
                <a:solidFill>
                  <a:srgbClr val="C00000"/>
                </a:solidFill>
              </a:rPr>
            </a:br>
            <a:r>
              <a:rPr lang="tr-TR" sz="2800" b="1" i="1" dirty="0">
                <a:solidFill>
                  <a:srgbClr val="C00000"/>
                </a:solidFill>
              </a:rPr>
              <a:t>ise pansiyonlu okul yerleştirmelerine yaptıkları </a:t>
            </a:r>
            <a:br>
              <a:rPr lang="tr-TR" sz="2800" b="1" i="1" dirty="0">
                <a:solidFill>
                  <a:srgbClr val="C00000"/>
                </a:solidFill>
              </a:rPr>
            </a:br>
            <a:r>
              <a:rPr lang="tr-TR" sz="2800" b="1" i="1" dirty="0">
                <a:solidFill>
                  <a:srgbClr val="C00000"/>
                </a:solidFill>
              </a:rPr>
              <a:t>tercihler dikkate alınmayacaktır.</a:t>
            </a:r>
          </a:p>
        </p:txBody>
      </p:sp>
      <p:sp>
        <p:nvSpPr>
          <p:cNvPr id="7" name="Down Arrow Callout 26"/>
          <p:cNvSpPr>
            <a:spLocks noGrp="1"/>
          </p:cNvSpPr>
          <p:nvPr>
            <p:ph idx="1"/>
          </p:nvPr>
        </p:nvSpPr>
        <p:spPr>
          <a:xfrm>
            <a:off x="3320716" y="2141621"/>
            <a:ext cx="4620126" cy="2213811"/>
          </a:xfrm>
          <a:prstGeom prst="downArrowCallout">
            <a:avLst>
              <a:gd name="adj1" fmla="val 25000"/>
              <a:gd name="adj2" fmla="val 6698"/>
              <a:gd name="adj3" fmla="val 4369"/>
              <a:gd name="adj4" fmla="val 95631"/>
            </a:avLst>
          </a:prstGeom>
          <a:blipFill>
            <a:blip r:embed="rId2" cstate="print"/>
            <a:stretch>
              <a:fillRect/>
            </a:stretch>
          </a:blipFill>
          <a:ln/>
        </p:spPr>
        <p:style>
          <a:lnRef idx="1">
            <a:schemeClr val="accent4"/>
          </a:lnRef>
          <a:fillRef idx="3">
            <a:schemeClr val="accent4"/>
          </a:fillRef>
          <a:effectRef idx="2">
            <a:schemeClr val="accent4"/>
          </a:effectRef>
          <a:fontRef idx="minor">
            <a:schemeClr val="lt1"/>
          </a:fontRef>
        </p:style>
        <p:txBody>
          <a:bodyPr rtlCol="0" anchor="ctr"/>
          <a:lstStyle/>
          <a:p>
            <a:endParaRPr lang="tr-TR" dirty="0"/>
          </a:p>
        </p:txBody>
      </p:sp>
    </p:spTree>
    <p:extLst>
      <p:ext uri="{BB962C8B-B14F-4D97-AF65-F5344CB8AC3E}">
        <p14:creationId xmlns:p14="http://schemas.microsoft.com/office/powerpoint/2010/main" val="241830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YERLEŞTİRMEYE ESAS NAKİLLER</a:t>
            </a:r>
          </a:p>
        </p:txBody>
      </p:sp>
      <p:sp>
        <p:nvSpPr>
          <p:cNvPr id="6" name="Unvan 1"/>
          <p:cNvSpPr txBox="1">
            <a:spLocks/>
          </p:cNvSpPr>
          <p:nvPr/>
        </p:nvSpPr>
        <p:spPr>
          <a:xfrm>
            <a:off x="487138" y="2596991"/>
            <a:ext cx="11181121" cy="3816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800" b="1" dirty="0">
                <a:solidFill>
                  <a:srgbClr val="002060"/>
                </a:solidFill>
              </a:rPr>
              <a:t>“Tercih ve Yerleştirme Takviminde” belirtilen tarih ve </a:t>
            </a:r>
            <a:br>
              <a:rPr lang="tr-TR" sz="2800" b="1" dirty="0">
                <a:solidFill>
                  <a:srgbClr val="002060"/>
                </a:solidFill>
              </a:rPr>
            </a:br>
            <a:r>
              <a:rPr lang="tr-TR" sz="2800" b="1" dirty="0">
                <a:solidFill>
                  <a:srgbClr val="002060"/>
                </a:solidFill>
              </a:rPr>
              <a:t>sürelerde </a:t>
            </a:r>
            <a:r>
              <a:rPr lang="tr-TR" sz="2800" b="1" dirty="0">
                <a:solidFill>
                  <a:srgbClr val="FF0000"/>
                </a:solidFill>
              </a:rPr>
              <a:t>2 (iki) dönemde </a:t>
            </a:r>
            <a:r>
              <a:rPr lang="tr-TR" sz="2800" b="1" dirty="0">
                <a:solidFill>
                  <a:srgbClr val="002060"/>
                </a:solidFill>
              </a:rPr>
              <a:t>yapılacaktır. </a:t>
            </a:r>
          </a:p>
          <a:p>
            <a:pPr algn="ctr">
              <a:lnSpc>
                <a:spcPct val="114000"/>
              </a:lnSpc>
            </a:pPr>
            <a:endParaRPr lang="tr-TR" sz="2800" b="1" dirty="0">
              <a:solidFill>
                <a:srgbClr val="002060"/>
              </a:solidFill>
            </a:endParaRPr>
          </a:p>
          <a:p>
            <a:pPr algn="just">
              <a:lnSpc>
                <a:spcPct val="114000"/>
              </a:lnSpc>
            </a:pPr>
            <a:r>
              <a:rPr lang="tr-TR" sz="2400" b="1" dirty="0">
                <a:solidFill>
                  <a:srgbClr val="002060"/>
                </a:solidFill>
              </a:rPr>
              <a:t>Her dönemde; </a:t>
            </a:r>
          </a:p>
          <a:p>
            <a:pPr algn="just">
              <a:lnSpc>
                <a:spcPct val="114000"/>
              </a:lnSpc>
            </a:pPr>
            <a:endParaRPr lang="tr-TR" sz="2400" b="1" dirty="0">
              <a:solidFill>
                <a:srgbClr val="002060"/>
              </a:solidFill>
            </a:endParaRPr>
          </a:p>
          <a:p>
            <a:pPr marL="457200" indent="-457200" algn="just">
              <a:lnSpc>
                <a:spcPct val="114000"/>
              </a:lnSpc>
              <a:buFont typeface="Arial" panose="020B0604020202020204" pitchFamily="34" charset="0"/>
              <a:buChar char="•"/>
            </a:pPr>
            <a:r>
              <a:rPr lang="tr-TR" sz="2400" b="1" dirty="0">
                <a:solidFill>
                  <a:srgbClr val="002060"/>
                </a:solidFill>
              </a:rPr>
              <a:t>Merkezî Sınav Puanı ile öğrenci alan okullar için </a:t>
            </a:r>
            <a:r>
              <a:rPr lang="tr-TR" sz="2400" b="1" dirty="0">
                <a:solidFill>
                  <a:srgbClr val="FF0000"/>
                </a:solidFill>
              </a:rPr>
              <a:t>en fazla 3 (üç),</a:t>
            </a:r>
            <a:r>
              <a:rPr lang="tr-TR" sz="2400" b="1" dirty="0">
                <a:solidFill>
                  <a:srgbClr val="002060"/>
                </a:solidFill>
              </a:rPr>
              <a:t> </a:t>
            </a:r>
          </a:p>
          <a:p>
            <a:pPr marL="457200" indent="-457200" algn="just">
              <a:lnSpc>
                <a:spcPct val="114000"/>
              </a:lnSpc>
              <a:buFont typeface="Arial" panose="020B0604020202020204" pitchFamily="34" charset="0"/>
              <a:buChar char="•"/>
            </a:pPr>
            <a:r>
              <a:rPr lang="tr-TR" sz="2400" b="1" dirty="0">
                <a:solidFill>
                  <a:srgbClr val="002060"/>
                </a:solidFill>
              </a:rPr>
              <a:t>Yerel yerleştirmeyle öğrenci alan okullar için </a:t>
            </a:r>
            <a:r>
              <a:rPr lang="tr-TR" sz="2400" b="1" dirty="0">
                <a:solidFill>
                  <a:srgbClr val="FF0000"/>
                </a:solidFill>
              </a:rPr>
              <a:t>en fazla 3 (üç),</a:t>
            </a:r>
            <a:r>
              <a:rPr lang="tr-TR" sz="2400" b="1" dirty="0">
                <a:solidFill>
                  <a:srgbClr val="002060"/>
                </a:solidFill>
              </a:rPr>
              <a:t> </a:t>
            </a:r>
          </a:p>
          <a:p>
            <a:pPr marL="457200" indent="-457200" algn="just">
              <a:lnSpc>
                <a:spcPct val="114000"/>
              </a:lnSpc>
              <a:buFont typeface="Arial" panose="020B0604020202020204" pitchFamily="34" charset="0"/>
              <a:buChar char="•"/>
            </a:pPr>
            <a:r>
              <a:rPr lang="tr-TR" sz="2400" b="1" dirty="0">
                <a:solidFill>
                  <a:srgbClr val="002060"/>
                </a:solidFill>
              </a:rPr>
              <a:t>Pansiyonlu okullar için de </a:t>
            </a:r>
            <a:r>
              <a:rPr lang="tr-TR" sz="2400" b="1" dirty="0">
                <a:solidFill>
                  <a:srgbClr val="FF0000"/>
                </a:solidFill>
              </a:rPr>
              <a:t>en fazla 3 (üç) </a:t>
            </a:r>
            <a:r>
              <a:rPr lang="tr-TR" sz="2400" b="1" dirty="0">
                <a:solidFill>
                  <a:srgbClr val="002060"/>
                </a:solidFill>
              </a:rPr>
              <a:t>okul tercihi yapılabilecektir.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2612076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YERLEŞTİRMEYE ESAS NAKİLLER</a:t>
            </a:r>
          </a:p>
        </p:txBody>
      </p:sp>
      <p:sp>
        <p:nvSpPr>
          <p:cNvPr id="6" name="Unvan 1"/>
          <p:cNvSpPr txBox="1">
            <a:spLocks/>
          </p:cNvSpPr>
          <p:nvPr/>
        </p:nvSpPr>
        <p:spPr>
          <a:xfrm>
            <a:off x="441666" y="2421227"/>
            <a:ext cx="10788711" cy="41378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200" b="1" i="1" dirty="0">
                <a:solidFill>
                  <a:srgbClr val="002060"/>
                </a:solidFill>
              </a:rPr>
              <a:t>Yerel yerleştirme ile öğrenci alan okullara tercihte bulunan ve ilk yerleştirmede tercihine yerleşen öğrencilerin, yerleştirmeye esas nakil tercih dönemlerinde</a:t>
            </a:r>
            <a:r>
              <a:rPr lang="tr-TR" sz="2200" b="1" i="1" dirty="0">
                <a:solidFill>
                  <a:srgbClr val="FF0000"/>
                </a:solidFill>
              </a:rPr>
              <a:t> Kayıt Alanından okul ve farklı tür tercih etme zorunluluğu bulunmayacaktır. </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2846682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YERLEŞTİRMEYE ESAS NAKİLLER</a:t>
            </a:r>
          </a:p>
        </p:txBody>
      </p:sp>
      <p:sp>
        <p:nvSpPr>
          <p:cNvPr id="6" name="Unvan 1"/>
          <p:cNvSpPr txBox="1">
            <a:spLocks/>
          </p:cNvSpPr>
          <p:nvPr/>
        </p:nvSpPr>
        <p:spPr>
          <a:xfrm>
            <a:off x="305396" y="2170090"/>
            <a:ext cx="11388621" cy="46879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200" b="1" i="1" dirty="0">
                <a:solidFill>
                  <a:srgbClr val="002060"/>
                </a:solidFill>
              </a:rPr>
              <a:t>Ancak, tercihlerine yerleşemeyen öğrenciler, yerleştirmeye esas nakil tercihlerinde </a:t>
            </a:r>
            <a:r>
              <a:rPr lang="tr-TR" sz="2200" b="1" i="1" dirty="0">
                <a:solidFill>
                  <a:srgbClr val="C00000"/>
                </a:solidFill>
              </a:rPr>
              <a:t>ilk 2 (iki) okulu Kayıt Alanından seçmek kaydıyla en fazla 3 (üç) okul tercihinde </a:t>
            </a:r>
            <a:r>
              <a:rPr lang="tr-TR" sz="2200" b="1" i="1" dirty="0">
                <a:solidFill>
                  <a:srgbClr val="002060"/>
                </a:solidFill>
              </a:rPr>
              <a:t>bulunabileceklerdir.</a:t>
            </a:r>
          </a:p>
          <a:p>
            <a:pPr algn="ctr">
              <a:lnSpc>
                <a:spcPct val="134000"/>
              </a:lnSpc>
            </a:pPr>
            <a:endParaRPr lang="tr-TR" sz="2200" b="1" i="1" dirty="0">
              <a:solidFill>
                <a:srgbClr val="002060"/>
              </a:solidFill>
            </a:endParaRPr>
          </a:p>
          <a:p>
            <a:pPr algn="ctr">
              <a:lnSpc>
                <a:spcPct val="134000"/>
              </a:lnSpc>
            </a:pPr>
            <a:endParaRPr lang="tr-TR" sz="2200" b="1" i="1" dirty="0">
              <a:solidFill>
                <a:srgbClr val="002060"/>
              </a:solidFill>
            </a:endParaRPr>
          </a:p>
          <a:p>
            <a:pPr algn="ctr">
              <a:lnSpc>
                <a:spcPct val="134000"/>
              </a:lnSpc>
            </a:pPr>
            <a:r>
              <a:rPr lang="tr-TR" sz="2200" b="1" i="1" dirty="0">
                <a:solidFill>
                  <a:srgbClr val="002060"/>
                </a:solidFill>
              </a:rPr>
              <a:t>Yapılan tercihlerde </a:t>
            </a:r>
            <a:r>
              <a:rPr lang="tr-TR" sz="2200" b="1" i="1" dirty="0">
                <a:solidFill>
                  <a:srgbClr val="C00000"/>
                </a:solidFill>
              </a:rPr>
              <a:t>aynı okul türünden </a:t>
            </a:r>
            <a:r>
              <a:rPr lang="tr-TR" sz="2200" b="1" i="1" dirty="0">
                <a:solidFill>
                  <a:srgbClr val="002060"/>
                </a:solidFill>
              </a:rPr>
              <a:t>(Anadolu Lisesi, Meslekî ve Teknik Anadolu Lisesi, Anadolu İmam Hatip Lisesi) </a:t>
            </a:r>
            <a:r>
              <a:rPr lang="tr-TR" sz="2200" b="1" i="1" dirty="0">
                <a:solidFill>
                  <a:srgbClr val="C00000"/>
                </a:solidFill>
              </a:rPr>
              <a:t>en fazla 2 (iki) okul seçilebilecektir.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1164003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YERLEŞTİRMEYE ESAS NAKİLLER</a:t>
            </a:r>
          </a:p>
        </p:txBody>
      </p:sp>
      <p:sp>
        <p:nvSpPr>
          <p:cNvPr id="6" name="Unvan 1"/>
          <p:cNvSpPr txBox="1">
            <a:spLocks/>
          </p:cNvSpPr>
          <p:nvPr/>
        </p:nvSpPr>
        <p:spPr>
          <a:xfrm>
            <a:off x="295935" y="2918961"/>
            <a:ext cx="11462476" cy="2438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900" b="1" dirty="0">
                <a:solidFill>
                  <a:srgbClr val="002060"/>
                </a:solidFill>
              </a:rPr>
              <a:t>Öğrenciler, ayrıca istemeleri hâlinde </a:t>
            </a:r>
            <a:br>
              <a:rPr lang="tr-TR" sz="2900" b="1" dirty="0">
                <a:solidFill>
                  <a:srgbClr val="002060"/>
                </a:solidFill>
              </a:rPr>
            </a:br>
            <a:r>
              <a:rPr lang="tr-TR" sz="2900" b="1" dirty="0">
                <a:solidFill>
                  <a:srgbClr val="C00000"/>
                </a:solidFill>
              </a:rPr>
              <a:t>yerleştirmeye esas 2’nci nakil başvuru döneminde </a:t>
            </a:r>
            <a:br>
              <a:rPr lang="tr-TR" sz="2900" b="1" dirty="0">
                <a:solidFill>
                  <a:srgbClr val="C00000"/>
                </a:solidFill>
              </a:rPr>
            </a:br>
            <a:r>
              <a:rPr lang="tr-TR" sz="2900" b="1" dirty="0">
                <a:solidFill>
                  <a:srgbClr val="C00000"/>
                </a:solidFill>
              </a:rPr>
              <a:t>“Meslekî Eğitim Merkezleri”ni de </a:t>
            </a:r>
            <a:r>
              <a:rPr lang="tr-TR" sz="2900" b="1" dirty="0">
                <a:solidFill>
                  <a:srgbClr val="002060"/>
                </a:solidFill>
              </a:rPr>
              <a:t>tercih edebileceklerdir.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3791832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YERLEŞTİRMEYE ESAS NAKİLLER</a:t>
            </a:r>
          </a:p>
        </p:txBody>
      </p:sp>
      <p:sp>
        <p:nvSpPr>
          <p:cNvPr id="6" name="Unvan 1"/>
          <p:cNvSpPr txBox="1">
            <a:spLocks/>
          </p:cNvSpPr>
          <p:nvPr/>
        </p:nvSpPr>
        <p:spPr>
          <a:xfrm>
            <a:off x="386367" y="2584112"/>
            <a:ext cx="11462196" cy="35462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600" b="1" i="1" dirty="0">
                <a:solidFill>
                  <a:srgbClr val="002060"/>
                </a:solidFill>
              </a:rPr>
              <a:t>Yerleştirmeye esas nakil işlemi için; tercih başvuruları </a:t>
            </a:r>
            <a:br>
              <a:rPr lang="tr-TR" sz="2600" b="1" i="1" dirty="0">
                <a:solidFill>
                  <a:srgbClr val="002060"/>
                </a:solidFill>
              </a:rPr>
            </a:br>
            <a:r>
              <a:rPr lang="tr-TR" sz="2600" b="1" i="1" dirty="0">
                <a:solidFill>
                  <a:srgbClr val="C00000"/>
                </a:solidFill>
              </a:rPr>
              <a:t> 10-14 Ağustos 2020 ve 17-21 Ağustos 2020 tarihlerinde saat 17.00’ye kadar </a:t>
            </a:r>
            <a:r>
              <a:rPr lang="tr-TR" sz="2600" b="1" i="1" dirty="0">
                <a:solidFill>
                  <a:srgbClr val="002060"/>
                </a:solidFill>
              </a:rPr>
              <a:t>yapılabilecektir.</a:t>
            </a:r>
          </a:p>
          <a:p>
            <a:pPr algn="ctr">
              <a:lnSpc>
                <a:spcPct val="114000"/>
              </a:lnSpc>
            </a:pPr>
            <a:endParaRPr lang="tr-TR" sz="2600" b="1" i="1" dirty="0">
              <a:solidFill>
                <a:srgbClr val="002060"/>
              </a:solidFill>
            </a:endParaRPr>
          </a:p>
          <a:p>
            <a:pPr algn="ctr">
              <a:lnSpc>
                <a:spcPct val="114000"/>
              </a:lnSpc>
            </a:pPr>
            <a:r>
              <a:rPr lang="tr-TR" sz="2600" b="1" i="1" dirty="0">
                <a:solidFill>
                  <a:srgbClr val="002060"/>
                </a:solidFill>
              </a:rPr>
              <a:t>Her nakil döneminde öğrenciler, </a:t>
            </a:r>
            <a:r>
              <a:rPr lang="tr-TR" sz="2600" b="1" i="1" dirty="0">
                <a:solidFill>
                  <a:srgbClr val="C00000"/>
                </a:solidFill>
              </a:rPr>
              <a:t>her gruptan en fazla 3 (üç) okul tercihinde </a:t>
            </a:r>
            <a:r>
              <a:rPr lang="tr-TR" sz="2600" b="1" i="1" dirty="0">
                <a:solidFill>
                  <a:srgbClr val="002060"/>
                </a:solidFill>
              </a:rPr>
              <a:t>bulunabileceklerdir.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41731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TERCİH VE YERLEŞTİRME TAKVİMİ</a:t>
            </a:r>
          </a:p>
        </p:txBody>
      </p:sp>
      <p:sp>
        <p:nvSpPr>
          <p:cNvPr id="6" name="Unvan 1"/>
          <p:cNvSpPr txBox="1">
            <a:spLocks/>
          </p:cNvSpPr>
          <p:nvPr/>
        </p:nvSpPr>
        <p:spPr>
          <a:xfrm>
            <a:off x="90153" y="2584112"/>
            <a:ext cx="10343436" cy="38810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24000"/>
              </a:lnSpc>
            </a:pPr>
            <a:endParaRPr lang="tr-TR" sz="3000" b="1" dirty="0">
              <a:solidFill>
                <a:srgbClr val="002060"/>
              </a:solidFill>
            </a:endParaRPr>
          </a:p>
        </p:txBody>
      </p:sp>
      <p:sp>
        <p:nvSpPr>
          <p:cNvPr id="8" name="7 İçerik Yer Tutucusu"/>
          <p:cNvSpPr>
            <a:spLocks noGrp="1"/>
          </p:cNvSpPr>
          <p:nvPr>
            <p:ph idx="1"/>
          </p:nvPr>
        </p:nvSpPr>
        <p:spPr/>
        <p:txBody>
          <a:bodyPr>
            <a:normAutofit/>
          </a:bodyPr>
          <a:lstStyle/>
          <a:p>
            <a:pPr algn="ctr">
              <a:buNone/>
            </a:pPr>
            <a:r>
              <a:rPr lang="tr-TR" sz="3600" dirty="0">
                <a:solidFill>
                  <a:srgbClr val="002060"/>
                </a:solidFill>
              </a:rPr>
              <a:t>Tercih ve yerleştirme sürecine dair iş ve işlemler </a:t>
            </a:r>
          </a:p>
          <a:p>
            <a:pPr algn="ctr">
              <a:buNone/>
            </a:pPr>
            <a:r>
              <a:rPr lang="tr-TR" sz="3600" dirty="0">
                <a:solidFill>
                  <a:srgbClr val="002060"/>
                </a:solidFill>
              </a:rPr>
              <a:t> “</a:t>
            </a:r>
            <a:r>
              <a:rPr lang="tr-TR" sz="3600" b="1" dirty="0">
                <a:solidFill>
                  <a:srgbClr val="C00000"/>
                </a:solidFill>
              </a:rPr>
              <a:t>2020 ORTAÖĞRETİME GEÇİŞ TERCİH VE YERLEŞTİRME </a:t>
            </a:r>
            <a:r>
              <a:rPr lang="tr-TR" sz="3600" b="1" dirty="0" err="1">
                <a:solidFill>
                  <a:srgbClr val="C00000"/>
                </a:solidFill>
              </a:rPr>
              <a:t>KILAVUZU</a:t>
            </a:r>
            <a:r>
              <a:rPr lang="tr-TR" sz="3600" b="1" dirty="0" err="1">
                <a:solidFill>
                  <a:srgbClr val="002060"/>
                </a:solidFill>
              </a:rPr>
              <a:t>”</a:t>
            </a:r>
            <a:r>
              <a:rPr lang="tr-TR" sz="3600" dirty="0" err="1">
                <a:solidFill>
                  <a:srgbClr val="002060"/>
                </a:solidFill>
              </a:rPr>
              <a:t>nda</a:t>
            </a:r>
            <a:r>
              <a:rPr lang="tr-TR" sz="3600" b="1" dirty="0">
                <a:solidFill>
                  <a:srgbClr val="002060"/>
                </a:solidFill>
              </a:rPr>
              <a:t> </a:t>
            </a:r>
          </a:p>
          <a:p>
            <a:pPr algn="ctr">
              <a:buNone/>
            </a:pPr>
            <a:r>
              <a:rPr lang="tr-TR" sz="3600" dirty="0">
                <a:solidFill>
                  <a:srgbClr val="002060"/>
                </a:solidFill>
              </a:rPr>
              <a:t>belirtilen takvim doğrultusunda tablodaki gibi yürütülecektir.</a:t>
            </a:r>
          </a:p>
        </p:txBody>
      </p:sp>
    </p:spTree>
    <p:extLst>
      <p:ext uri="{BB962C8B-B14F-4D97-AF65-F5344CB8AC3E}">
        <p14:creationId xmlns:p14="http://schemas.microsoft.com/office/powerpoint/2010/main" val="3093704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753228"/>
            <a:ext cx="10433591" cy="1080938"/>
          </a:xfrm>
        </p:spPr>
        <p:txBody>
          <a:bodyPr/>
          <a:lstStyle/>
          <a:p>
            <a:pPr algn="ctr"/>
            <a:r>
              <a:rPr lang="tr-TR" b="1" dirty="0"/>
              <a:t>YERLEŞTİRMEYE ESAS NAKİLLER</a:t>
            </a:r>
          </a:p>
        </p:txBody>
      </p:sp>
      <p:sp>
        <p:nvSpPr>
          <p:cNvPr id="6" name="Unvan 1"/>
          <p:cNvSpPr txBox="1">
            <a:spLocks/>
          </p:cNvSpPr>
          <p:nvPr/>
        </p:nvSpPr>
        <p:spPr>
          <a:xfrm>
            <a:off x="403030" y="2648506"/>
            <a:ext cx="10987938" cy="32500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900" b="1" dirty="0">
                <a:solidFill>
                  <a:srgbClr val="002060"/>
                </a:solidFill>
              </a:rPr>
              <a:t>Yerleştirmeye esas nakil başvuruları, </a:t>
            </a:r>
            <a:br>
              <a:rPr lang="tr-TR" sz="2900" b="1" dirty="0">
                <a:solidFill>
                  <a:srgbClr val="002060"/>
                </a:solidFill>
              </a:rPr>
            </a:br>
            <a:r>
              <a:rPr lang="tr-TR" sz="2900" b="1" i="1" u="sng" dirty="0">
                <a:solidFill>
                  <a:srgbClr val="002060"/>
                </a:solidFill>
              </a:rPr>
              <a:t>tercih edilecek okulun boş kontenjanına bakılmaksızın </a:t>
            </a:r>
            <a:r>
              <a:rPr lang="tr-TR" sz="2900" b="1" dirty="0">
                <a:solidFill>
                  <a:srgbClr val="C00000"/>
                </a:solidFill>
              </a:rPr>
              <a:t>herhangi bir ortaokul veya imam hatip ortaokulu </a:t>
            </a:r>
            <a:br>
              <a:rPr lang="tr-TR" sz="2900" b="1" dirty="0">
                <a:solidFill>
                  <a:srgbClr val="C00000"/>
                </a:solidFill>
              </a:rPr>
            </a:br>
            <a:r>
              <a:rPr lang="tr-TR" sz="2900" b="1" dirty="0">
                <a:solidFill>
                  <a:srgbClr val="C00000"/>
                </a:solidFill>
              </a:rPr>
              <a:t>müdürlüğüne başvurularak yapılabilecektir.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72267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 İŞLEMLERİ</a:t>
            </a:r>
          </a:p>
        </p:txBody>
      </p:sp>
      <p:sp>
        <p:nvSpPr>
          <p:cNvPr id="6" name="Unvan 1"/>
          <p:cNvSpPr txBox="1">
            <a:spLocks/>
          </p:cNvSpPr>
          <p:nvPr/>
        </p:nvSpPr>
        <p:spPr>
          <a:xfrm>
            <a:off x="128790" y="2571232"/>
            <a:ext cx="11758410" cy="35719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100" i="1" dirty="0">
                <a:solidFill>
                  <a:srgbClr val="002060"/>
                </a:solidFill>
              </a:rPr>
              <a:t>İlköğretim programını tamamlayan özel eğitim ihtiyacı olan öğrencilerden kaynaştırma yoluyla eğitim alacak öğrenciler, geçerli “Engelli Sağlık Kurulu Raporu” ve ortaöğretim kademesine yönelik “Özel Eğitim Değerlendirme Kurulu Raporu” doğrultusunda ikamet adresleri, engel durumu ve özellikleri dikkate alınarak yerel yerleştirme ile öğrenci alan okullara ilgili mevzuat çerçevesinde her bir şubede iki öğrenciyi geçmeyecek şekilde </a:t>
            </a:r>
            <a:r>
              <a:rPr lang="tr-TR" sz="2100" b="1" i="1" dirty="0">
                <a:solidFill>
                  <a:srgbClr val="C00000"/>
                </a:solidFill>
              </a:rPr>
              <a:t>24-26 Ağustos 2020 </a:t>
            </a:r>
            <a:r>
              <a:rPr lang="tr-TR" sz="2100" i="1" dirty="0">
                <a:solidFill>
                  <a:srgbClr val="002060"/>
                </a:solidFill>
              </a:rPr>
              <a:t>tarihlerinde il/ilçe öğrenci yerleştirme ve nakil komisyonu kararı ile yerleştirilecektir.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2154149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 İŞLEMLERİ</a:t>
            </a:r>
          </a:p>
        </p:txBody>
      </p:sp>
      <p:sp>
        <p:nvSpPr>
          <p:cNvPr id="6" name="Unvan 1"/>
          <p:cNvSpPr txBox="1">
            <a:spLocks/>
          </p:cNvSpPr>
          <p:nvPr/>
        </p:nvSpPr>
        <p:spPr>
          <a:xfrm>
            <a:off x="293954" y="2493958"/>
            <a:ext cx="10781877" cy="35977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24000"/>
              </a:lnSpc>
            </a:pPr>
            <a:r>
              <a:rPr lang="tr-TR" sz="2800" i="1" dirty="0">
                <a:solidFill>
                  <a:srgbClr val="002060"/>
                </a:solidFill>
              </a:rPr>
              <a:t>Sınavla ve yerel yerleştirme ile öğrenci alan okullardan hiçbirine yerleşemeyen öğrenciler il/ilçe öğrenci yerleştirme ve nakil komisyonlarına başvurmaları hâlinde yerel yerleştirme ile öğrenci alan okullardan kontenjan durumları uygun olan okullara </a:t>
            </a:r>
            <a:r>
              <a:rPr lang="tr-TR" sz="2800" b="1" i="1" dirty="0">
                <a:solidFill>
                  <a:srgbClr val="C00000"/>
                </a:solidFill>
              </a:rPr>
              <a:t> 24-26 Ağustos 2020 tarihlerinde </a:t>
            </a:r>
            <a:r>
              <a:rPr lang="tr-TR" sz="2800" i="1" dirty="0">
                <a:solidFill>
                  <a:srgbClr val="002060"/>
                </a:solidFill>
              </a:rPr>
              <a:t>komisyonca yerleştirilecektir.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3677210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YERLEŞTİRME İŞLEMLERİ</a:t>
            </a:r>
          </a:p>
        </p:txBody>
      </p:sp>
      <p:sp>
        <p:nvSpPr>
          <p:cNvPr id="6" name="Unvan 1"/>
          <p:cNvSpPr txBox="1">
            <a:spLocks/>
          </p:cNvSpPr>
          <p:nvPr/>
        </p:nvSpPr>
        <p:spPr>
          <a:xfrm>
            <a:off x="495556" y="2481081"/>
            <a:ext cx="11095429" cy="32500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900" b="1" dirty="0">
                <a:solidFill>
                  <a:srgbClr val="002060"/>
                </a:solidFill>
              </a:rPr>
              <a:t>Yerleştirme işlemleri sonucunda öğrencilerin okullara kayıtları </a:t>
            </a:r>
            <a:r>
              <a:rPr lang="tr-TR" sz="2500" b="1" dirty="0">
                <a:solidFill>
                  <a:srgbClr val="C00000"/>
                </a:solidFill>
              </a:rPr>
              <a:t>-açık liseler ile yetenek sınavıyla öğrenci alan okullar hariç olmak üzere- </a:t>
            </a:r>
            <a:r>
              <a:rPr lang="tr-TR" sz="2900" b="1" dirty="0">
                <a:solidFill>
                  <a:srgbClr val="002060"/>
                </a:solidFill>
              </a:rPr>
              <a:t>sistem tarafından otomatik olarak yapılacaktır.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2631233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1" name="Google Shape;131;p22"/>
          <p:cNvSpPr txBox="1">
            <a:spLocks noGrp="1"/>
          </p:cNvSpPr>
          <p:nvPr>
            <p:ph type="sldNum" idx="12"/>
          </p:nvPr>
        </p:nvSpPr>
        <p:spPr>
          <a:xfrm>
            <a:off x="11307445" y="6231535"/>
            <a:ext cx="731600" cy="524800"/>
          </a:xfrm>
          <a:prstGeom prst="rect">
            <a:avLst/>
          </a:prstGeom>
        </p:spPr>
        <p:txBody>
          <a:bodyPr spcFirstLastPara="1" wrap="square" lIns="121897" tIns="121897" rIns="121897" bIns="121897" anchor="ctr" anchorCtr="0">
            <a:noAutofit/>
          </a:bodyPr>
          <a:lstStyle/>
          <a:p>
            <a:pPr algn="r"/>
            <a:fld id="{00000000-1234-1234-1234-123412341234}" type="slidenum">
              <a:rPr lang="en"/>
              <a:pPr algn="r"/>
              <a:t>34</a:t>
            </a:fld>
            <a:endParaRPr dirty="0"/>
          </a:p>
        </p:txBody>
      </p:sp>
      <p:sp>
        <p:nvSpPr>
          <p:cNvPr id="2" name="Dikdörtgen 1"/>
          <p:cNvSpPr/>
          <p:nvPr/>
        </p:nvSpPr>
        <p:spPr>
          <a:xfrm>
            <a:off x="0" y="1988840"/>
            <a:ext cx="4559829" cy="2339098"/>
          </a:xfrm>
          <a:prstGeom prst="rect">
            <a:avLst/>
          </a:prstGeom>
          <a:noFill/>
        </p:spPr>
        <p:txBody>
          <a:bodyPr wrap="square" lIns="121917" tIns="60958" rIns="121917" bIns="60958">
            <a:spAutoFit/>
          </a:bodyPr>
          <a:lstStyle/>
          <a:p>
            <a:pPr algn="ctr"/>
            <a:r>
              <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cs typeface="Calibri" panose="020F0502020204030204" pitchFamily="34" charset="0"/>
              </a:rPr>
              <a:t>TEŞEKKÜR EDERİZ</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a:srcRect l="30712" t="12303" r="28499" b="8858"/>
          <a:stretch>
            <a:fillRect/>
          </a:stretch>
        </p:blipFill>
        <p:spPr bwMode="auto">
          <a:xfrm>
            <a:off x="706582" y="0"/>
            <a:ext cx="10751127" cy="6792550"/>
          </a:xfrm>
          <a:prstGeom prst="rect">
            <a:avLst/>
          </a:prstGeom>
          <a:noFill/>
          <a:ln w="9525">
            <a:noFill/>
            <a:miter lim="800000"/>
            <a:headEnd/>
            <a:tailEnd/>
          </a:ln>
        </p:spPr>
      </p:pic>
    </p:spTree>
    <p:extLst>
      <p:ext uri="{BB962C8B-B14F-4D97-AF65-F5344CB8AC3E}">
        <p14:creationId xmlns:p14="http://schemas.microsoft.com/office/powerpoint/2010/main" val="56732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GENEL AÇIKLAMALAR</a:t>
            </a:r>
            <a:br>
              <a:rPr lang="tr-TR" b="1" dirty="0"/>
            </a:br>
            <a:r>
              <a:rPr lang="tr-TR" b="1" dirty="0"/>
              <a:t>Merkezi Yerleştirme </a:t>
            </a:r>
          </a:p>
        </p:txBody>
      </p:sp>
      <p:sp>
        <p:nvSpPr>
          <p:cNvPr id="6" name="Unvan 1"/>
          <p:cNvSpPr txBox="1">
            <a:spLocks/>
          </p:cNvSpPr>
          <p:nvPr/>
        </p:nvSpPr>
        <p:spPr>
          <a:xfrm>
            <a:off x="90153" y="2584112"/>
            <a:ext cx="10343436" cy="38810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24000"/>
              </a:lnSpc>
            </a:pPr>
            <a:r>
              <a:rPr lang="tr-TR" sz="3000" b="1" dirty="0">
                <a:solidFill>
                  <a:srgbClr val="C00000"/>
                </a:solidFill>
              </a:rPr>
              <a:t>Merkezî Yerleştirme, </a:t>
            </a:r>
            <a:r>
              <a:rPr lang="tr-TR" sz="3000" b="1" dirty="0">
                <a:solidFill>
                  <a:srgbClr val="002060"/>
                </a:solidFill>
              </a:rPr>
              <a:t>merkezî sınavla(LGS) öğrenci alan fen liseleri, sosyal bilimler liseleri, özel program ve proje uygulayan eğitim kurumları ile meslekî ve teknik Anadolu liselerinin Anadolu teknik programlarına, tercihler doğrultusunda </a:t>
            </a:r>
            <a:r>
              <a:rPr lang="tr-TR" sz="3000" b="1" dirty="0">
                <a:solidFill>
                  <a:srgbClr val="C00000"/>
                </a:solidFill>
              </a:rPr>
              <a:t>Merkezî Sınav(LGS) Puanı üstünlüğüne</a:t>
            </a:r>
            <a:r>
              <a:rPr lang="tr-TR" sz="3000" b="1" dirty="0">
                <a:solidFill>
                  <a:srgbClr val="002060"/>
                </a:solidFill>
              </a:rPr>
              <a:t> göre yapılacaktır.</a:t>
            </a:r>
          </a:p>
        </p:txBody>
      </p:sp>
      <p:sp>
        <p:nvSpPr>
          <p:cNvPr id="5" name="4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309370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GENEL AÇIKLAMALAR</a:t>
            </a:r>
            <a:br>
              <a:rPr lang="tr-TR" b="1" dirty="0"/>
            </a:br>
            <a:r>
              <a:rPr lang="tr-TR" b="1" dirty="0"/>
              <a:t>Yerel Yerleştirme </a:t>
            </a:r>
          </a:p>
        </p:txBody>
      </p:sp>
      <p:sp>
        <p:nvSpPr>
          <p:cNvPr id="6" name="Unvan 1"/>
          <p:cNvSpPr txBox="1">
            <a:spLocks/>
          </p:cNvSpPr>
          <p:nvPr/>
        </p:nvSpPr>
        <p:spPr>
          <a:xfrm>
            <a:off x="103030" y="2369713"/>
            <a:ext cx="11960179" cy="42242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800" b="1" dirty="0">
                <a:solidFill>
                  <a:srgbClr val="C00000"/>
                </a:solidFill>
              </a:rPr>
              <a:t>Yerel Yerleştirme</a:t>
            </a:r>
            <a:r>
              <a:rPr lang="tr-TR" sz="2800" b="1" dirty="0">
                <a:solidFill>
                  <a:srgbClr val="002060"/>
                </a:solidFill>
              </a:rPr>
              <a:t>, okulların türü, okulların kontenjanı, okulların bulundukları bölgelere göre oluşturulan </a:t>
            </a:r>
            <a:r>
              <a:rPr lang="tr-TR" sz="2800" b="1" dirty="0">
                <a:solidFill>
                  <a:srgbClr val="C00000"/>
                </a:solidFill>
              </a:rPr>
              <a:t>ortaöğretim kayıt alanı ile öğrencilerin ikamet adresleri, okul başarı puanları ve devam-devamsızlık</a:t>
            </a:r>
            <a:r>
              <a:rPr lang="tr-TR" sz="2800" b="1" dirty="0">
                <a:solidFill>
                  <a:srgbClr val="002060"/>
                </a:solidFill>
              </a:rPr>
              <a:t> gibi kriterler göz önünde bulundurularak yapılacaktır. </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3640010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GENEL AÇIKLAMALAR</a:t>
            </a:r>
            <a:br>
              <a:rPr lang="tr-TR" b="1" dirty="0"/>
            </a:br>
            <a:r>
              <a:rPr lang="tr-TR" b="1" dirty="0"/>
              <a:t>(Yetenek Sınavı)</a:t>
            </a:r>
          </a:p>
        </p:txBody>
      </p:sp>
      <p:sp>
        <p:nvSpPr>
          <p:cNvPr id="6" name="Unvan 1"/>
          <p:cNvSpPr txBox="1">
            <a:spLocks/>
          </p:cNvSpPr>
          <p:nvPr/>
        </p:nvSpPr>
        <p:spPr>
          <a:xfrm>
            <a:off x="141669" y="2286001"/>
            <a:ext cx="11454586" cy="3895858"/>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900" b="1" dirty="0">
                <a:solidFill>
                  <a:srgbClr val="002060"/>
                </a:solidFill>
              </a:rPr>
              <a:t>Yetenek sınavı ile öğrenci</a:t>
            </a:r>
            <a:r>
              <a:rPr lang="ml-IN" sz="2900" b="1" dirty="0">
                <a:solidFill>
                  <a:srgbClr val="002060"/>
                </a:solidFill>
              </a:rPr>
              <a:t> </a:t>
            </a:r>
            <a:r>
              <a:rPr lang="tr-TR" sz="2900" b="1" dirty="0">
                <a:solidFill>
                  <a:srgbClr val="002060"/>
                </a:solidFill>
              </a:rPr>
              <a:t>alan güzel sanatlar liseleri</a:t>
            </a:r>
            <a:r>
              <a:rPr lang="ml-IN" sz="2900" b="1" dirty="0">
                <a:solidFill>
                  <a:srgbClr val="002060"/>
                </a:solidFill>
              </a:rPr>
              <a:t>, </a:t>
            </a:r>
            <a:r>
              <a:rPr lang="tr-TR" sz="2900" b="1" dirty="0">
                <a:solidFill>
                  <a:srgbClr val="002060"/>
                </a:solidFill>
              </a:rPr>
              <a:t>spor liseleri</a:t>
            </a:r>
            <a:r>
              <a:rPr lang="ml-IN" sz="2900" b="1" dirty="0">
                <a:solidFill>
                  <a:srgbClr val="002060"/>
                </a:solidFill>
              </a:rPr>
              <a:t>, </a:t>
            </a:r>
            <a:r>
              <a:rPr lang="tr-TR" sz="2900" b="1" dirty="0" err="1">
                <a:solidFill>
                  <a:srgbClr val="002060"/>
                </a:solidFill>
              </a:rPr>
              <a:t>mûsikî</a:t>
            </a:r>
            <a:r>
              <a:rPr lang="tr-TR" sz="2900" b="1" dirty="0">
                <a:solidFill>
                  <a:srgbClr val="002060"/>
                </a:solidFill>
              </a:rPr>
              <a:t>, geleneksel ve çağdaş görsel sanatlar ve spor programı/projesi</a:t>
            </a:r>
            <a:r>
              <a:rPr lang="ml-IN" sz="2900" b="1" dirty="0">
                <a:solidFill>
                  <a:srgbClr val="002060"/>
                </a:solidFill>
              </a:rPr>
              <a:t> </a:t>
            </a:r>
            <a:r>
              <a:rPr lang="tr-TR" sz="2900" b="1" dirty="0">
                <a:solidFill>
                  <a:srgbClr val="002060"/>
                </a:solidFill>
              </a:rPr>
              <a:t>uygulayan Anadolu imam hatip liselerine yerleştirme işlemleri ile öğrencilerin okullara kayıtları </a:t>
            </a:r>
            <a:r>
              <a:rPr lang="tr-TR" sz="2900" b="1" dirty="0">
                <a:solidFill>
                  <a:srgbClr val="C00000"/>
                </a:solidFill>
              </a:rPr>
              <a:t>29 Temmuz 2020 tarihine kadar (saat 17.00) </a:t>
            </a:r>
            <a:r>
              <a:rPr lang="tr-TR" sz="2900" b="1" dirty="0">
                <a:solidFill>
                  <a:srgbClr val="002060"/>
                </a:solidFill>
              </a:rPr>
              <a:t>tamamlanacaktır.</a:t>
            </a:r>
          </a:p>
          <a:p>
            <a:pPr algn="ctr">
              <a:lnSpc>
                <a:spcPct val="114000"/>
              </a:lnSpc>
            </a:pPr>
            <a:endParaRPr lang="tr-TR" sz="2900" b="1" dirty="0">
              <a:solidFill>
                <a:srgbClr val="002060"/>
              </a:solidFill>
            </a:endParaRPr>
          </a:p>
          <a:p>
            <a:pPr algn="ctr">
              <a:lnSpc>
                <a:spcPct val="114000"/>
              </a:lnSpc>
            </a:pPr>
            <a:r>
              <a:rPr lang="tr-TR" sz="2900" b="1" dirty="0">
                <a:solidFill>
                  <a:srgbClr val="FF0000"/>
                </a:solidFill>
              </a:rPr>
              <a:t> </a:t>
            </a:r>
            <a:r>
              <a:rPr lang="tr-TR" sz="2900" b="1" u="sng" dirty="0">
                <a:solidFill>
                  <a:srgbClr val="FF0000"/>
                </a:solidFill>
              </a:rPr>
              <a:t>Bu okullara kayıt (aday kayıt/ön kayıt) yaptıran öğrencilere tercih ekranı açılmayacaktır.</a:t>
            </a:r>
            <a:r>
              <a:rPr lang="tr-TR" sz="2900" b="1" dirty="0">
                <a:solidFill>
                  <a:srgbClr val="FF0000"/>
                </a:solidFill>
              </a:rPr>
              <a:t> </a:t>
            </a:r>
            <a:r>
              <a:rPr lang="tr-TR" sz="2900" b="1" dirty="0">
                <a:solidFill>
                  <a:srgbClr val="002060"/>
                </a:solidFill>
              </a:rPr>
              <a:t>Ancak öğrenciler, tercih süresi içerisinde kayıtlarını iptal ettirmeleri durumunda tercihte bulunabilecektir.</a:t>
            </a:r>
            <a:br>
              <a:rPr lang="tr-TR" sz="2900" b="1" dirty="0">
                <a:solidFill>
                  <a:srgbClr val="002060"/>
                </a:solidFill>
              </a:rPr>
            </a:br>
            <a:endParaRPr lang="tr-TR" sz="2900" b="1" dirty="0">
              <a:solidFill>
                <a:srgbClr val="002060"/>
              </a:solidFill>
            </a:endParaRPr>
          </a:p>
        </p:txBody>
      </p:sp>
      <p:sp>
        <p:nvSpPr>
          <p:cNvPr id="7" name="6 İçerik Yer Tutucusu"/>
          <p:cNvSpPr>
            <a:spLocks noGrp="1"/>
          </p:cNvSpPr>
          <p:nvPr>
            <p:ph idx="1"/>
          </p:nvPr>
        </p:nvSpPr>
        <p:spPr>
          <a:xfrm>
            <a:off x="680321" y="2336872"/>
            <a:ext cx="10389461" cy="3953091"/>
          </a:xfrm>
        </p:spPr>
        <p:txBody>
          <a:bodyPr/>
          <a:lstStyle/>
          <a:p>
            <a:endParaRPr lang="tr-TR" dirty="0"/>
          </a:p>
        </p:txBody>
      </p:sp>
    </p:spTree>
    <p:extLst>
      <p:ext uri="{BB962C8B-B14F-4D97-AF65-F5344CB8AC3E}">
        <p14:creationId xmlns:p14="http://schemas.microsoft.com/office/powerpoint/2010/main" val="376072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GENEL AÇIKLAMALAR</a:t>
            </a:r>
            <a:br>
              <a:rPr lang="tr-TR" b="1" dirty="0"/>
            </a:br>
            <a:r>
              <a:rPr lang="tr-TR" b="1" dirty="0"/>
              <a:t>(Özel Okullar)</a:t>
            </a:r>
          </a:p>
        </p:txBody>
      </p:sp>
      <p:sp>
        <p:nvSpPr>
          <p:cNvPr id="6" name="Unvan 1"/>
          <p:cNvSpPr txBox="1">
            <a:spLocks/>
          </p:cNvSpPr>
          <p:nvPr/>
        </p:nvSpPr>
        <p:spPr>
          <a:xfrm>
            <a:off x="212500" y="2596990"/>
            <a:ext cx="11850710" cy="37265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34000"/>
              </a:lnSpc>
            </a:pPr>
            <a:r>
              <a:rPr lang="tr-TR" sz="2400" b="1" dirty="0">
                <a:solidFill>
                  <a:srgbClr val="002060"/>
                </a:solidFill>
              </a:rPr>
              <a:t>2020/2021 eğitim ve öğretim yılı için </a:t>
            </a:r>
            <a:r>
              <a:rPr lang="tr-TR" sz="2400" b="1" dirty="0">
                <a:solidFill>
                  <a:srgbClr val="C00000"/>
                </a:solidFill>
              </a:rPr>
              <a:t>özel okul kayıt işlemleri</a:t>
            </a:r>
            <a:r>
              <a:rPr lang="tr-TR" sz="2400" b="1" dirty="0">
                <a:solidFill>
                  <a:srgbClr val="002060"/>
                </a:solidFill>
              </a:rPr>
              <a:t>, </a:t>
            </a:r>
            <a:br>
              <a:rPr lang="tr-TR" sz="2400" b="1" dirty="0">
                <a:solidFill>
                  <a:srgbClr val="002060"/>
                </a:solidFill>
              </a:rPr>
            </a:br>
            <a:r>
              <a:rPr lang="tr-TR" sz="2400" b="1" dirty="0">
                <a:solidFill>
                  <a:srgbClr val="C00000"/>
                </a:solidFill>
              </a:rPr>
              <a:t>16-29 Temmuz 2020 </a:t>
            </a:r>
            <a:r>
              <a:rPr lang="tr-TR" sz="2400" b="1" dirty="0">
                <a:solidFill>
                  <a:srgbClr val="002060"/>
                </a:solidFill>
              </a:rPr>
              <a:t>tarihleri arasında yapılabilecektir. Yerleştirme sonuçları aynı eğitim-öğretim yılı için geçerli olacaktır. </a:t>
            </a:r>
          </a:p>
          <a:p>
            <a:pPr algn="ctr">
              <a:lnSpc>
                <a:spcPct val="134000"/>
              </a:lnSpc>
            </a:pPr>
            <a:endParaRPr lang="tr-TR" sz="2400" b="1" dirty="0">
              <a:solidFill>
                <a:srgbClr val="002060"/>
              </a:solidFill>
            </a:endParaRPr>
          </a:p>
          <a:p>
            <a:pPr algn="ctr">
              <a:lnSpc>
                <a:spcPct val="134000"/>
              </a:lnSpc>
            </a:pPr>
            <a:r>
              <a:rPr lang="tr-TR" sz="2300" b="1" u="sng" dirty="0">
                <a:solidFill>
                  <a:srgbClr val="FF0000"/>
                </a:solidFill>
              </a:rPr>
              <a:t>Özel Öğretim Kurumlarına kayıt işlemini tamamlayan öğrencilere tercih ekranı açılmayacaktır. </a:t>
            </a:r>
            <a:r>
              <a:rPr lang="tr-TR" sz="2300" b="1" dirty="0">
                <a:solidFill>
                  <a:srgbClr val="002060"/>
                </a:solidFill>
              </a:rPr>
              <a:t>Ancak öğrenciler, tercih süresi içerisinde </a:t>
            </a:r>
            <a:r>
              <a:rPr lang="tr-TR" sz="2300" b="1" dirty="0">
                <a:solidFill>
                  <a:srgbClr val="C00000"/>
                </a:solidFill>
              </a:rPr>
              <a:t>kayıtlarını iptal </a:t>
            </a:r>
            <a:br>
              <a:rPr lang="tr-TR" sz="2300" b="1" dirty="0">
                <a:solidFill>
                  <a:srgbClr val="C00000"/>
                </a:solidFill>
              </a:rPr>
            </a:br>
            <a:r>
              <a:rPr lang="tr-TR" sz="2300" b="1" dirty="0">
                <a:solidFill>
                  <a:srgbClr val="C00000"/>
                </a:solidFill>
              </a:rPr>
              <a:t>ettirmeleri durumunda tercihte bulunabilecektir.</a:t>
            </a: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1856285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3228"/>
            <a:ext cx="10433589" cy="1080938"/>
          </a:xfrm>
        </p:spPr>
        <p:txBody>
          <a:bodyPr/>
          <a:lstStyle/>
          <a:p>
            <a:pPr algn="ctr"/>
            <a:r>
              <a:rPr lang="tr-TR" b="1" dirty="0"/>
              <a:t>GENEL AÇIKLAMALAR</a:t>
            </a:r>
            <a:br>
              <a:rPr lang="tr-TR" b="1" dirty="0"/>
            </a:br>
            <a:r>
              <a:rPr lang="tr-TR" b="1" dirty="0"/>
              <a:t>(Tercih Süreci)</a:t>
            </a:r>
          </a:p>
        </p:txBody>
      </p:sp>
      <p:sp>
        <p:nvSpPr>
          <p:cNvPr id="6" name="Unvan 1"/>
          <p:cNvSpPr txBox="1">
            <a:spLocks/>
          </p:cNvSpPr>
          <p:nvPr/>
        </p:nvSpPr>
        <p:spPr>
          <a:xfrm>
            <a:off x="226231" y="2687143"/>
            <a:ext cx="11553644" cy="32500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lnSpc>
                <a:spcPct val="114000"/>
              </a:lnSpc>
            </a:pPr>
            <a:r>
              <a:rPr lang="tr-TR" sz="2800" b="1" dirty="0">
                <a:solidFill>
                  <a:srgbClr val="002060"/>
                </a:solidFill>
              </a:rPr>
              <a:t>Tercih işlemleri, </a:t>
            </a:r>
            <a:r>
              <a:rPr lang="tr-TR" sz="2800" b="1" dirty="0">
                <a:solidFill>
                  <a:srgbClr val="FF0000"/>
                </a:solidFill>
              </a:rPr>
              <a:t>http://www.</a:t>
            </a:r>
            <a:r>
              <a:rPr lang="tr-TR" sz="2800" b="1" dirty="0" err="1">
                <a:solidFill>
                  <a:srgbClr val="FF0000"/>
                </a:solidFill>
              </a:rPr>
              <a:t>meb</a:t>
            </a:r>
            <a:r>
              <a:rPr lang="tr-TR" sz="2800" b="1" dirty="0">
                <a:solidFill>
                  <a:srgbClr val="FF0000"/>
                </a:solidFill>
              </a:rPr>
              <a:t>.gov.tr </a:t>
            </a:r>
            <a:r>
              <a:rPr lang="tr-TR" sz="2800" b="1" dirty="0">
                <a:solidFill>
                  <a:srgbClr val="002060"/>
                </a:solidFill>
              </a:rPr>
              <a:t>veya </a:t>
            </a:r>
            <a:r>
              <a:rPr lang="tr-TR" sz="2800" b="1" dirty="0">
                <a:solidFill>
                  <a:srgbClr val="FF0000"/>
                </a:solidFill>
              </a:rPr>
              <a:t>https://e­okul.meb.gov.tr</a:t>
            </a:r>
            <a:r>
              <a:rPr lang="tr-TR" sz="2800" b="1" dirty="0">
                <a:solidFill>
                  <a:srgbClr val="002060"/>
                </a:solidFill>
              </a:rPr>
              <a:t/>
            </a:r>
            <a:br>
              <a:rPr lang="tr-TR" sz="2800" b="1" dirty="0">
                <a:solidFill>
                  <a:srgbClr val="002060"/>
                </a:solidFill>
              </a:rPr>
            </a:br>
            <a:r>
              <a:rPr lang="tr-TR" sz="2800" b="1" dirty="0">
                <a:solidFill>
                  <a:srgbClr val="002060"/>
                </a:solidFill>
              </a:rPr>
              <a:t>internet adreslerinde yayımlanan tercih listelerine göre, öğrenci velisi tarafından </a:t>
            </a:r>
            <a:r>
              <a:rPr lang="tr-TR" sz="2800" b="1" dirty="0">
                <a:solidFill>
                  <a:srgbClr val="FF0000"/>
                </a:solidFill>
              </a:rPr>
              <a:t>20-29</a:t>
            </a:r>
            <a:br>
              <a:rPr lang="tr-TR" sz="2800" b="1" dirty="0">
                <a:solidFill>
                  <a:srgbClr val="FF0000"/>
                </a:solidFill>
              </a:rPr>
            </a:br>
            <a:r>
              <a:rPr lang="tr-TR" sz="2800" b="1" dirty="0">
                <a:solidFill>
                  <a:srgbClr val="FF0000"/>
                </a:solidFill>
              </a:rPr>
              <a:t>Temmuz 2020 (17.00’ye kadar) </a:t>
            </a:r>
            <a:r>
              <a:rPr lang="tr-TR" sz="2800" b="1" dirty="0">
                <a:solidFill>
                  <a:srgbClr val="002060"/>
                </a:solidFill>
              </a:rPr>
              <a:t>tarihleri arasında yapılacaktır.</a:t>
            </a:r>
            <a:br>
              <a:rPr lang="tr-TR" sz="2800" b="1" dirty="0">
                <a:solidFill>
                  <a:srgbClr val="002060"/>
                </a:solidFill>
              </a:rPr>
            </a:br>
            <a:endParaRPr lang="tr-TR" sz="2800" b="1" dirty="0">
              <a:solidFill>
                <a:srgbClr val="002060"/>
              </a:solidFill>
            </a:endParaRPr>
          </a:p>
        </p:txBody>
      </p:sp>
      <p:sp>
        <p:nvSpPr>
          <p:cNvPr id="5" name="4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3965147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512</TotalTime>
  <Words>1423</Words>
  <Application>Microsoft Office PowerPoint</Application>
  <PresentationFormat>Geniş ekran</PresentationFormat>
  <Paragraphs>183</Paragraphs>
  <Slides>34</Slides>
  <Notes>4</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Arial</vt:lpstr>
      <vt:lpstr>Calibri</vt:lpstr>
      <vt:lpstr>FontAwesome</vt:lpstr>
      <vt:lpstr>Kartika</vt:lpstr>
      <vt:lpstr>Lato Hairline</vt:lpstr>
      <vt:lpstr>Roboto Condensed</vt:lpstr>
      <vt:lpstr>Trebuchet MS</vt:lpstr>
      <vt:lpstr>Berlin</vt:lpstr>
      <vt:lpstr>ORTAÖĞRETİME GEÇİŞ TERCİH  VE YERLEŞTİRME İŞLEMLERİ   BİLGİLENDİRME SUNUMU </vt:lpstr>
      <vt:lpstr>TERCİH İŞLEMLERİNİN YAPILACAĞI YERLER</vt:lpstr>
      <vt:lpstr>TERCİH VE YERLEŞTİRME TAKVİMİ</vt:lpstr>
      <vt:lpstr>PowerPoint Sunusu</vt:lpstr>
      <vt:lpstr>GENEL AÇIKLAMALAR Merkezi Yerleştirme </vt:lpstr>
      <vt:lpstr>GENEL AÇIKLAMALAR Yerel Yerleştirme </vt:lpstr>
      <vt:lpstr>GENEL AÇIKLAMALAR (Yetenek Sınavı)</vt:lpstr>
      <vt:lpstr>GENEL AÇIKLAMALAR (Özel Okullar)</vt:lpstr>
      <vt:lpstr>GENEL AÇIKLAMALAR (Tercih Süreci)</vt:lpstr>
      <vt:lpstr>TERCİH İŞLEMLERİ Kimler Tercih Yapacak?</vt:lpstr>
      <vt:lpstr>TERCİH İŞLEMLERİ Tercihler nasıl yapılacak?</vt:lpstr>
      <vt:lpstr>TERCİH İŞLEMLERİ Toplam Tercih Hakkı Kaçtır?</vt:lpstr>
      <vt:lpstr>TERCİH İŞLEMLERİ Toplam Tercih Hakkı Kaçtır?</vt:lpstr>
      <vt:lpstr>TERCİH İŞLEMLERİ Kimler Tercih Yapamayacak?</vt:lpstr>
      <vt:lpstr>TERCİH İŞLEMLERİ Yerel Yerleştirme Nasıl Olacak?</vt:lpstr>
      <vt:lpstr>PowerPoint Sunusu</vt:lpstr>
      <vt:lpstr>YEREL YERLEŞTİRMEDE YIĞILMA OLMASI DURUMUNDA</vt:lpstr>
      <vt:lpstr>Yerel Yerleştirme Tercih Ekranında Renklerin Anlamı</vt:lpstr>
      <vt:lpstr>TERCİH İŞLEMLERİ  Merkezi Yerleştirme Nasıl Olacak? </vt:lpstr>
      <vt:lpstr>MERKEZİ YERLEŞTİRME NASIL OLACAK?</vt:lpstr>
      <vt:lpstr>PowerPoint Sunusu</vt:lpstr>
      <vt:lpstr>MERKEZİ YERLEŞME ÖNCELİK KRİTERLERİ</vt:lpstr>
      <vt:lpstr>PANSİYONLU OKULLARA YERLEŞTİRME</vt:lpstr>
      <vt:lpstr>PANSİYONLU OKULLARA YERLEŞTİRME</vt:lpstr>
      <vt:lpstr>YERLEŞTİRMEYE ESAS NAKİLLER</vt:lpstr>
      <vt:lpstr>YERLEŞTİRMEYE ESAS NAKİLLER</vt:lpstr>
      <vt:lpstr>YERLEŞTİRMEYE ESAS NAKİLLER</vt:lpstr>
      <vt:lpstr>YERLEŞTİRMEYE ESAS NAKİLLER</vt:lpstr>
      <vt:lpstr>YERLEŞTİRMEYE ESAS NAKİLLER</vt:lpstr>
      <vt:lpstr>YERLEŞTİRMEYE ESAS NAKİLLER</vt:lpstr>
      <vt:lpstr>YERLEŞTİRME İŞLEMLERİ</vt:lpstr>
      <vt:lpstr>YERLEŞTİRME İŞLEMLERİ</vt:lpstr>
      <vt:lpstr>YERLEŞTİRME İŞLEMLERİ</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ORTAÖĞRETİME GEÇİŞ TERCİH  VE YERLEŞTİRME KILAVUZU  BİLGİLENDİRME SUNUMU</dc:title>
  <dc:creator>FUJİTSU</dc:creator>
  <cp:lastModifiedBy>Microsoft hesabı</cp:lastModifiedBy>
  <cp:revision>27</cp:revision>
  <dcterms:created xsi:type="dcterms:W3CDTF">2019-06-25T09:14:17Z</dcterms:created>
  <dcterms:modified xsi:type="dcterms:W3CDTF">2020-07-18T19:17:16Z</dcterms:modified>
</cp:coreProperties>
</file>